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29" r:id="rId1"/>
    <p:sldMasterId id="2147483751" r:id="rId2"/>
  </p:sldMasterIdLst>
  <p:notesMasterIdLst>
    <p:notesMasterId r:id="rId39"/>
  </p:notesMasterIdLst>
  <p:sldIdLst>
    <p:sldId id="398" r:id="rId3"/>
    <p:sldId id="382" r:id="rId4"/>
    <p:sldId id="380" r:id="rId5"/>
    <p:sldId id="335" r:id="rId6"/>
    <p:sldId id="411" r:id="rId7"/>
    <p:sldId id="401" r:id="rId8"/>
    <p:sldId id="391" r:id="rId9"/>
    <p:sldId id="400" r:id="rId10"/>
    <p:sldId id="406" r:id="rId11"/>
    <p:sldId id="405" r:id="rId12"/>
    <p:sldId id="409" r:id="rId13"/>
    <p:sldId id="353" r:id="rId14"/>
    <p:sldId id="410" r:id="rId15"/>
    <p:sldId id="348" r:id="rId16"/>
    <p:sldId id="370" r:id="rId17"/>
    <p:sldId id="381" r:id="rId18"/>
    <p:sldId id="337" r:id="rId19"/>
    <p:sldId id="340" r:id="rId20"/>
    <p:sldId id="365" r:id="rId21"/>
    <p:sldId id="368" r:id="rId22"/>
    <p:sldId id="339" r:id="rId23"/>
    <p:sldId id="350" r:id="rId24"/>
    <p:sldId id="317" r:id="rId25"/>
    <p:sldId id="342" r:id="rId26"/>
    <p:sldId id="407" r:id="rId27"/>
    <p:sldId id="362" r:id="rId28"/>
    <p:sldId id="408" r:id="rId29"/>
    <p:sldId id="375" r:id="rId30"/>
    <p:sldId id="371" r:id="rId31"/>
    <p:sldId id="372" r:id="rId32"/>
    <p:sldId id="395" r:id="rId33"/>
    <p:sldId id="396" r:id="rId34"/>
    <p:sldId id="358" r:id="rId35"/>
    <p:sldId id="359" r:id="rId36"/>
    <p:sldId id="403" r:id="rId37"/>
    <p:sldId id="35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141"/>
    <a:srgbClr val="1AA3E0"/>
    <a:srgbClr val="F794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33" autoAdjust="0"/>
    <p:restoredTop sz="95370" autoAdjust="0"/>
  </p:normalViewPr>
  <p:slideViewPr>
    <p:cSldViewPr snapToGrid="0" showGuides="1">
      <p:cViewPr varScale="1">
        <p:scale>
          <a:sx n="68" d="100"/>
          <a:sy n="68" d="100"/>
        </p:scale>
        <p:origin x="594" y="66"/>
      </p:cViewPr>
      <p:guideLst>
        <p:guide orient="horz" pos="2205"/>
        <p:guide pos="3840"/>
      </p:guideLst>
    </p:cSldViewPr>
  </p:slideViewPr>
  <p:notesTextViewPr>
    <p:cViewPr>
      <p:scale>
        <a:sx n="1" d="1"/>
        <a:sy n="1" d="1"/>
      </p:scale>
      <p:origin x="0" y="0"/>
    </p:cViewPr>
  </p:notesTextViewPr>
  <p:sorterViewPr>
    <p:cViewPr>
      <p:scale>
        <a:sx n="66" d="100"/>
        <a:sy n="66" d="100"/>
      </p:scale>
      <p:origin x="0" y="-47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56475D-D166-0540-9E78-5F28800DC996}" type="datetimeFigureOut">
              <a:rPr lang="en-US" smtClean="0"/>
              <a:pPr/>
              <a:t>3/26/2021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80D9B-C786-7F43-B7F4-BD0C197D7B74}" type="slidenum">
              <a:rPr lang="en-US" smtClean="0"/>
              <a:pPr/>
              <a:t>‹#›</a:t>
            </a:fld>
            <a:endParaRPr lang="en-US"/>
          </a:p>
        </p:txBody>
      </p:sp>
    </p:spTree>
    <p:extLst>
      <p:ext uri="{BB962C8B-B14F-4D97-AF65-F5344CB8AC3E}">
        <p14:creationId xmlns:p14="http://schemas.microsoft.com/office/powerpoint/2010/main" val="1934841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ue Bkgrd Section Divider ">
    <p:bg>
      <p:bgPr>
        <a:solidFill>
          <a:schemeClr val="accent2"/>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bg1"/>
                </a:solidFill>
              </a:defRPr>
            </a:lvl1pPr>
          </a:lstStyle>
          <a:p>
            <a:r>
              <a:rPr lang="en-US"/>
              <a:t>Epworth HealthCare</a:t>
            </a:r>
            <a:endParaRPr lang="en-AU" dirty="0"/>
          </a:p>
        </p:txBody>
      </p:sp>
      <p:sp>
        <p:nvSpPr>
          <p:cNvPr id="12"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bg1"/>
                </a:solidFill>
              </a:defRPr>
            </a:lvl1pPr>
          </a:lstStyle>
          <a:p>
            <a:fld id="{93CC22B4-FF88-4104-B0A4-E2B7F0DB3797}" type="slidenum">
              <a:rPr lang="en-AU" smtClean="0"/>
              <a:pPr/>
              <a:t>‹#›</a:t>
            </a:fld>
            <a:endParaRPr lang="en-AU" dirty="0"/>
          </a:p>
        </p:txBody>
      </p:sp>
      <p:sp>
        <p:nvSpPr>
          <p:cNvPr id="3" name="Title 2"/>
          <p:cNvSpPr>
            <a:spLocks noGrp="1"/>
          </p:cNvSpPr>
          <p:nvPr>
            <p:ph type="title"/>
          </p:nvPr>
        </p:nvSpPr>
        <p:spPr/>
        <p:txBody>
          <a:bodyPr/>
          <a:lstStyle>
            <a:lvl1pPr>
              <a:defRPr>
                <a:solidFill>
                  <a:schemeClr val="bg1"/>
                </a:solidFill>
              </a:defRPr>
            </a:lvl1pPr>
          </a:lstStyle>
          <a:p>
            <a:r>
              <a:rPr lang="en-AU" dirty="0"/>
              <a:t>Click to edit Master title style</a:t>
            </a:r>
            <a:endParaRPr lang="en-US" dirty="0"/>
          </a:p>
        </p:txBody>
      </p:sp>
    </p:spTree>
    <p:extLst>
      <p:ext uri="{BB962C8B-B14F-4D97-AF65-F5344CB8AC3E}">
        <p14:creationId xmlns:p14="http://schemas.microsoft.com/office/powerpoint/2010/main" val="3054399082"/>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ue Section Divider 5">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noFill/>
            </a:endParaRPr>
          </a:p>
        </p:txBody>
      </p:sp>
      <p:sp>
        <p:nvSpPr>
          <p:cNvPr id="12"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4"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p>
            <a:r>
              <a:rPr lang="en-AU"/>
              <a:t>Click to edit Master title style</a:t>
            </a:r>
            <a:endParaRPr lang="en-US"/>
          </a:p>
        </p:txBody>
      </p:sp>
    </p:spTree>
    <p:extLst>
      <p:ext uri="{BB962C8B-B14F-4D97-AF65-F5344CB8AC3E}">
        <p14:creationId xmlns:p14="http://schemas.microsoft.com/office/powerpoint/2010/main" val="1403302984"/>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White Section Divider 1 ">
    <p:bg bwMode="ltGray">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2"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4"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lvl1pPr>
              <a:defRPr>
                <a:solidFill>
                  <a:schemeClr val="bg1"/>
                </a:solidFill>
              </a:defRPr>
            </a:lvl1pPr>
          </a:lstStyle>
          <a:p>
            <a:r>
              <a:rPr lang="en-AU"/>
              <a:t>Click to edit Master title style</a:t>
            </a:r>
            <a:endParaRPr lang="en-US" dirty="0"/>
          </a:p>
        </p:txBody>
      </p:sp>
    </p:spTree>
    <p:extLst>
      <p:ext uri="{BB962C8B-B14F-4D97-AF65-F5344CB8AC3E}">
        <p14:creationId xmlns:p14="http://schemas.microsoft.com/office/powerpoint/2010/main" val="314929923"/>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White Section Divider 2">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2"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4"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lvl1pPr>
              <a:defRPr>
                <a:solidFill>
                  <a:schemeClr val="bg1"/>
                </a:solidFill>
              </a:defRPr>
            </a:lvl1pPr>
          </a:lstStyle>
          <a:p>
            <a:r>
              <a:rPr lang="en-AU"/>
              <a:t>Click to edit Master title style</a:t>
            </a:r>
            <a:endParaRPr lang="en-US" dirty="0"/>
          </a:p>
        </p:txBody>
      </p:sp>
    </p:spTree>
    <p:extLst>
      <p:ext uri="{BB962C8B-B14F-4D97-AF65-F5344CB8AC3E}">
        <p14:creationId xmlns:p14="http://schemas.microsoft.com/office/powerpoint/2010/main" val="2277170563"/>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White Section Divider 3">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2"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4"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lvl1pPr>
              <a:defRPr>
                <a:solidFill>
                  <a:schemeClr val="bg1"/>
                </a:solidFill>
              </a:defRPr>
            </a:lvl1pPr>
          </a:lstStyle>
          <a:p>
            <a:r>
              <a:rPr lang="en-AU"/>
              <a:t>Click to edit Master title style</a:t>
            </a:r>
            <a:endParaRPr lang="en-US" dirty="0"/>
          </a:p>
        </p:txBody>
      </p:sp>
    </p:spTree>
    <p:extLst>
      <p:ext uri="{BB962C8B-B14F-4D97-AF65-F5344CB8AC3E}">
        <p14:creationId xmlns:p14="http://schemas.microsoft.com/office/powerpoint/2010/main" val="2517121099"/>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White Section Divider 4">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9" name="Rectangle 18"/>
          <p:cNvSpPr/>
          <p:nvPr userDrawn="1"/>
        </p:nvSpPr>
        <p:spPr>
          <a:xfrm>
            <a:off x="0" y="-1"/>
            <a:ext cx="12192000" cy="4825241"/>
          </a:xfrm>
          <a:prstGeom prst="rect">
            <a:avLst/>
          </a:prstGeom>
          <a:gradFill>
            <a:gsLst>
              <a:gs pos="0">
                <a:schemeClr val="bg1">
                  <a:lumMod val="75000"/>
                  <a:alpha val="0"/>
                </a:schemeClr>
              </a:gs>
              <a:gs pos="100000">
                <a:schemeClr val="tx1">
                  <a:lumMod val="75000"/>
                  <a:alpha val="3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2"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4"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lvl1pPr>
              <a:defRPr>
                <a:solidFill>
                  <a:schemeClr val="bg1"/>
                </a:solidFill>
              </a:defRPr>
            </a:lvl1pPr>
          </a:lstStyle>
          <a:p>
            <a:r>
              <a:rPr lang="en-AU"/>
              <a:t>Click to edit Master title style</a:t>
            </a:r>
            <a:endParaRPr lang="en-US" dirty="0"/>
          </a:p>
        </p:txBody>
      </p:sp>
    </p:spTree>
    <p:extLst>
      <p:ext uri="{BB962C8B-B14F-4D97-AF65-F5344CB8AC3E}">
        <p14:creationId xmlns:p14="http://schemas.microsoft.com/office/powerpoint/2010/main" val="333828168"/>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White Section Divider 5">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2" name="Rectangle 21"/>
          <p:cNvSpPr/>
          <p:nvPr userDrawn="1"/>
        </p:nvSpPr>
        <p:spPr>
          <a:xfrm>
            <a:off x="0" y="-1"/>
            <a:ext cx="12192000" cy="4825241"/>
          </a:xfrm>
          <a:prstGeom prst="rect">
            <a:avLst/>
          </a:prstGeom>
          <a:gradFill>
            <a:gsLst>
              <a:gs pos="0">
                <a:schemeClr val="bg1">
                  <a:lumMod val="75000"/>
                  <a:alpha val="0"/>
                </a:schemeClr>
              </a:gs>
              <a:gs pos="100000">
                <a:schemeClr val="tx1">
                  <a:lumMod val="75000"/>
                  <a:alpha val="3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9"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21"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lvl1pPr>
              <a:defRPr>
                <a:solidFill>
                  <a:schemeClr val="bg1"/>
                </a:solidFill>
              </a:defRPr>
            </a:lvl1pPr>
          </a:lstStyle>
          <a:p>
            <a:r>
              <a:rPr lang="en-AU"/>
              <a:t>Click to edit Master title style</a:t>
            </a:r>
            <a:endParaRPr lang="en-US" dirty="0"/>
          </a:p>
        </p:txBody>
      </p:sp>
    </p:spTree>
    <p:extLst>
      <p:ext uri="{BB962C8B-B14F-4D97-AF65-F5344CB8AC3E}">
        <p14:creationId xmlns:p14="http://schemas.microsoft.com/office/powerpoint/2010/main" val="2238090735"/>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White Section Divider 6">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9" name="Rectangle 18"/>
          <p:cNvSpPr/>
          <p:nvPr userDrawn="1"/>
        </p:nvSpPr>
        <p:spPr>
          <a:xfrm>
            <a:off x="0" y="-1"/>
            <a:ext cx="12192000" cy="4825241"/>
          </a:xfrm>
          <a:prstGeom prst="rect">
            <a:avLst/>
          </a:prstGeom>
          <a:gradFill>
            <a:gsLst>
              <a:gs pos="0">
                <a:schemeClr val="bg1">
                  <a:lumMod val="75000"/>
                  <a:alpha val="0"/>
                </a:schemeClr>
              </a:gs>
              <a:gs pos="100000">
                <a:schemeClr val="tx1">
                  <a:lumMod val="75000"/>
                  <a:alpha val="3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3"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5"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lvl1pPr>
              <a:defRPr>
                <a:solidFill>
                  <a:schemeClr val="bg1"/>
                </a:solidFill>
              </a:defRPr>
            </a:lvl1pPr>
          </a:lstStyle>
          <a:p>
            <a:r>
              <a:rPr lang="en-AU"/>
              <a:t>Click to edit Master title style</a:t>
            </a:r>
            <a:endParaRPr lang="en-US" dirty="0"/>
          </a:p>
        </p:txBody>
      </p:sp>
    </p:spTree>
    <p:extLst>
      <p:ext uri="{BB962C8B-B14F-4D97-AF65-F5344CB8AC3E}">
        <p14:creationId xmlns:p14="http://schemas.microsoft.com/office/powerpoint/2010/main" val="4190248281"/>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White Section Divider 7">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a:xfrm>
            <a:off x="0" y="-1"/>
            <a:ext cx="12192000" cy="4825241"/>
          </a:xfrm>
          <a:prstGeom prst="rect">
            <a:avLst/>
          </a:prstGeom>
          <a:gradFill>
            <a:gsLst>
              <a:gs pos="0">
                <a:schemeClr val="bg1">
                  <a:lumMod val="75000"/>
                  <a:alpha val="0"/>
                </a:schemeClr>
              </a:gs>
              <a:gs pos="100000">
                <a:schemeClr val="tx1">
                  <a:lumMod val="75000"/>
                  <a:alpha val="3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2"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5"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lvl1pPr>
              <a:defRPr>
                <a:solidFill>
                  <a:schemeClr val="bg1"/>
                </a:solidFill>
              </a:defRPr>
            </a:lvl1pPr>
          </a:lstStyle>
          <a:p>
            <a:r>
              <a:rPr lang="en-AU"/>
              <a:t>Click to edit Master title style</a:t>
            </a:r>
            <a:endParaRPr lang="en-US" dirty="0"/>
          </a:p>
        </p:txBody>
      </p:sp>
    </p:spTree>
    <p:extLst>
      <p:ext uri="{BB962C8B-B14F-4D97-AF65-F5344CB8AC3E}">
        <p14:creationId xmlns:p14="http://schemas.microsoft.com/office/powerpoint/2010/main" val="491935646"/>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White Section Divider 8">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9" name="Rectangle 18"/>
          <p:cNvSpPr/>
          <p:nvPr userDrawn="1"/>
        </p:nvSpPr>
        <p:spPr>
          <a:xfrm>
            <a:off x="0" y="-1"/>
            <a:ext cx="12192000" cy="4825241"/>
          </a:xfrm>
          <a:prstGeom prst="rect">
            <a:avLst/>
          </a:prstGeom>
          <a:gradFill>
            <a:gsLst>
              <a:gs pos="0">
                <a:schemeClr val="bg1">
                  <a:lumMod val="75000"/>
                  <a:alpha val="0"/>
                </a:schemeClr>
              </a:gs>
              <a:gs pos="100000">
                <a:schemeClr val="tx1">
                  <a:lumMod val="75000"/>
                  <a:alpha val="3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2"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8"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lvl1pPr>
              <a:defRPr>
                <a:solidFill>
                  <a:schemeClr val="bg1"/>
                </a:solidFill>
              </a:defRPr>
            </a:lvl1pPr>
          </a:lstStyle>
          <a:p>
            <a:r>
              <a:rPr lang="en-AU"/>
              <a:t>Click to edit Master title style</a:t>
            </a:r>
            <a:endParaRPr lang="en-US" dirty="0"/>
          </a:p>
        </p:txBody>
      </p:sp>
    </p:spTree>
    <p:extLst>
      <p:ext uri="{BB962C8B-B14F-4D97-AF65-F5344CB8AC3E}">
        <p14:creationId xmlns:p14="http://schemas.microsoft.com/office/powerpoint/2010/main" val="2408833534"/>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White Section Divider 9">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9" name="Rectangle 18"/>
          <p:cNvSpPr/>
          <p:nvPr userDrawn="1"/>
        </p:nvSpPr>
        <p:spPr>
          <a:xfrm>
            <a:off x="0" y="-1"/>
            <a:ext cx="12192000" cy="4825241"/>
          </a:xfrm>
          <a:prstGeom prst="rect">
            <a:avLst/>
          </a:prstGeom>
          <a:gradFill>
            <a:gsLst>
              <a:gs pos="0">
                <a:schemeClr val="bg1">
                  <a:lumMod val="75000"/>
                  <a:alpha val="0"/>
                </a:schemeClr>
              </a:gs>
              <a:gs pos="100000">
                <a:schemeClr val="tx1">
                  <a:lumMod val="75000"/>
                  <a:alpha val="3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3"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8"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lvl1pPr>
              <a:defRPr>
                <a:solidFill>
                  <a:schemeClr val="bg1"/>
                </a:solidFill>
              </a:defRPr>
            </a:lvl1pPr>
          </a:lstStyle>
          <a:p>
            <a:r>
              <a:rPr lang="en-AU"/>
              <a:t>Click to edit Master title style</a:t>
            </a:r>
            <a:endParaRPr lang="en-US" dirty="0"/>
          </a:p>
        </p:txBody>
      </p:sp>
    </p:spTree>
    <p:extLst>
      <p:ext uri="{BB962C8B-B14F-4D97-AF65-F5344CB8AC3E}">
        <p14:creationId xmlns:p14="http://schemas.microsoft.com/office/powerpoint/2010/main" val="4150626269"/>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rey Bkgrd Section Divider  ">
    <p:bg>
      <p:bgPr>
        <a:solidFill>
          <a:schemeClr val="tx1"/>
        </a:solidFill>
        <a:effectLst/>
      </p:bgPr>
    </p:bg>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bg1"/>
                </a:solidFill>
              </a:defRPr>
            </a:lvl1pPr>
          </a:lstStyle>
          <a:p>
            <a:r>
              <a:rPr lang="en-US"/>
              <a:t>Epworth HealthCare</a:t>
            </a:r>
            <a:endParaRPr lang="en-AU" dirty="0"/>
          </a:p>
        </p:txBody>
      </p:sp>
      <p:sp>
        <p:nvSpPr>
          <p:cNvPr id="15"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bg1"/>
                </a:solidFill>
              </a:defRPr>
            </a:lvl1pPr>
          </a:lstStyle>
          <a:p>
            <a:fld id="{93CC22B4-FF88-4104-B0A4-E2B7F0DB3797}" type="slidenum">
              <a:rPr lang="en-AU" smtClean="0"/>
              <a:pPr/>
              <a:t>‹#›</a:t>
            </a:fld>
            <a:endParaRPr lang="en-AU" dirty="0"/>
          </a:p>
        </p:txBody>
      </p:sp>
      <p:sp>
        <p:nvSpPr>
          <p:cNvPr id="3" name="Title 2"/>
          <p:cNvSpPr>
            <a:spLocks noGrp="1"/>
          </p:cNvSpPr>
          <p:nvPr>
            <p:ph type="title"/>
          </p:nvPr>
        </p:nvSpPr>
        <p:spPr/>
        <p:txBody>
          <a:bodyPr/>
          <a:lstStyle>
            <a:lvl1pPr>
              <a:defRPr>
                <a:solidFill>
                  <a:schemeClr val="bg1"/>
                </a:solidFill>
              </a:defRPr>
            </a:lvl1pPr>
          </a:lstStyle>
          <a:p>
            <a:r>
              <a:rPr lang="en-AU"/>
              <a:t>Click to edit Master title style</a:t>
            </a:r>
            <a:endParaRPr lang="en-US" dirty="0"/>
          </a:p>
        </p:txBody>
      </p:sp>
    </p:spTree>
    <p:extLst>
      <p:ext uri="{BB962C8B-B14F-4D97-AF65-F5344CB8AC3E}">
        <p14:creationId xmlns:p14="http://schemas.microsoft.com/office/powerpoint/2010/main" val="3047553217"/>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White Section Divider 10">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5"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7"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lvl1pPr>
              <a:defRPr>
                <a:solidFill>
                  <a:schemeClr val="bg1"/>
                </a:solidFill>
              </a:defRPr>
            </a:lvl1pPr>
          </a:lstStyle>
          <a:p>
            <a:r>
              <a:rPr lang="en-AU"/>
              <a:t>Click to edit Master title style</a:t>
            </a:r>
            <a:endParaRPr lang="en-US" dirty="0"/>
          </a:p>
        </p:txBody>
      </p:sp>
    </p:spTree>
    <p:extLst>
      <p:ext uri="{BB962C8B-B14F-4D97-AF65-F5344CB8AC3E}">
        <p14:creationId xmlns:p14="http://schemas.microsoft.com/office/powerpoint/2010/main" val="4254846447"/>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White Section Divider 11">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5"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7"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lvl1pPr>
              <a:defRPr>
                <a:solidFill>
                  <a:schemeClr val="bg1"/>
                </a:solidFill>
              </a:defRPr>
            </a:lvl1pPr>
          </a:lstStyle>
          <a:p>
            <a:r>
              <a:rPr lang="en-AU"/>
              <a:t>Click to edit Master title style</a:t>
            </a:r>
            <a:endParaRPr lang="en-US"/>
          </a:p>
        </p:txBody>
      </p:sp>
    </p:spTree>
    <p:extLst>
      <p:ext uri="{BB962C8B-B14F-4D97-AF65-F5344CB8AC3E}">
        <p14:creationId xmlns:p14="http://schemas.microsoft.com/office/powerpoint/2010/main" val="3738695910"/>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White Section Divider 12">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5"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7"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lvl1pPr>
              <a:defRPr>
                <a:solidFill>
                  <a:schemeClr val="bg1"/>
                </a:solidFill>
              </a:defRPr>
            </a:lvl1pPr>
          </a:lstStyle>
          <a:p>
            <a:r>
              <a:rPr lang="en-AU"/>
              <a:t>Click to edit Master title style</a:t>
            </a:r>
            <a:endParaRPr lang="en-US" dirty="0"/>
          </a:p>
        </p:txBody>
      </p:sp>
    </p:spTree>
    <p:extLst>
      <p:ext uri="{BB962C8B-B14F-4D97-AF65-F5344CB8AC3E}">
        <p14:creationId xmlns:p14="http://schemas.microsoft.com/office/powerpoint/2010/main" val="817611599"/>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White Section Divider 13">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5"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7"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lvl1pPr>
              <a:defRPr>
                <a:solidFill>
                  <a:schemeClr val="bg1"/>
                </a:solidFill>
              </a:defRPr>
            </a:lvl1pPr>
          </a:lstStyle>
          <a:p>
            <a:r>
              <a:rPr lang="en-AU"/>
              <a:t>Click to edit Master title style</a:t>
            </a:r>
            <a:endParaRPr lang="en-US"/>
          </a:p>
        </p:txBody>
      </p:sp>
    </p:spTree>
    <p:extLst>
      <p:ext uri="{BB962C8B-B14F-4D97-AF65-F5344CB8AC3E}">
        <p14:creationId xmlns:p14="http://schemas.microsoft.com/office/powerpoint/2010/main" val="63610234"/>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White Section Divider 14">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5"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7"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lvl1pPr>
              <a:defRPr>
                <a:solidFill>
                  <a:schemeClr val="bg1"/>
                </a:solidFill>
              </a:defRPr>
            </a:lvl1pPr>
          </a:lstStyle>
          <a:p>
            <a:r>
              <a:rPr lang="en-AU"/>
              <a:t>Click to edit Master title style</a:t>
            </a:r>
            <a:endParaRPr lang="en-US" dirty="0"/>
          </a:p>
        </p:txBody>
      </p:sp>
    </p:spTree>
    <p:extLst>
      <p:ext uri="{BB962C8B-B14F-4D97-AF65-F5344CB8AC3E}">
        <p14:creationId xmlns:p14="http://schemas.microsoft.com/office/powerpoint/2010/main" val="1160496892"/>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White Section Divider 15">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5"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7"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lvl1pPr>
              <a:defRPr>
                <a:solidFill>
                  <a:schemeClr val="bg1"/>
                </a:solidFill>
              </a:defRPr>
            </a:lvl1pPr>
          </a:lstStyle>
          <a:p>
            <a:r>
              <a:rPr lang="en-AU"/>
              <a:t>Click to edit Master title style</a:t>
            </a:r>
            <a:endParaRPr lang="en-US" dirty="0"/>
          </a:p>
        </p:txBody>
      </p:sp>
    </p:spTree>
    <p:extLst>
      <p:ext uri="{BB962C8B-B14F-4D97-AF65-F5344CB8AC3E}">
        <p14:creationId xmlns:p14="http://schemas.microsoft.com/office/powerpoint/2010/main" val="33039086"/>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White Section Divider 16">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8" name="Rectangle 17"/>
          <p:cNvSpPr/>
          <p:nvPr userDrawn="1"/>
        </p:nvSpPr>
        <p:spPr bwMode="ltGray">
          <a:xfrm>
            <a:off x="0" y="-1"/>
            <a:ext cx="12192000" cy="4825241"/>
          </a:xfrm>
          <a:prstGeom prst="rect">
            <a:avLst/>
          </a:prstGeom>
          <a:gradFill>
            <a:gsLst>
              <a:gs pos="0">
                <a:schemeClr val="bg1">
                  <a:lumMod val="75000"/>
                  <a:alpha val="0"/>
                </a:schemeClr>
              </a:gs>
              <a:gs pos="100000">
                <a:schemeClr val="tx1">
                  <a:lumMod val="75000"/>
                  <a:alpha val="3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5"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7"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lvl1pPr>
              <a:defRPr>
                <a:solidFill>
                  <a:schemeClr val="bg1"/>
                </a:solidFill>
              </a:defRPr>
            </a:lvl1pPr>
          </a:lstStyle>
          <a:p>
            <a:r>
              <a:rPr lang="en-AU"/>
              <a:t>Click to edit Master title style</a:t>
            </a:r>
            <a:endParaRPr lang="en-US" dirty="0"/>
          </a:p>
        </p:txBody>
      </p:sp>
    </p:spTree>
    <p:extLst>
      <p:ext uri="{BB962C8B-B14F-4D97-AF65-F5344CB8AC3E}">
        <p14:creationId xmlns:p14="http://schemas.microsoft.com/office/powerpoint/2010/main" val="4157724887"/>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White Section Divider 17">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9" name="Rectangle 18"/>
          <p:cNvSpPr/>
          <p:nvPr userDrawn="1"/>
        </p:nvSpPr>
        <p:spPr>
          <a:xfrm>
            <a:off x="0" y="-1"/>
            <a:ext cx="12192000" cy="4825241"/>
          </a:xfrm>
          <a:prstGeom prst="rect">
            <a:avLst/>
          </a:prstGeom>
          <a:gradFill>
            <a:gsLst>
              <a:gs pos="0">
                <a:schemeClr val="bg1">
                  <a:lumMod val="75000"/>
                  <a:alpha val="0"/>
                </a:schemeClr>
              </a:gs>
              <a:gs pos="100000">
                <a:schemeClr val="tx1">
                  <a:lumMod val="75000"/>
                  <a:alpha val="3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2"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8"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lvl1pPr>
              <a:defRPr>
                <a:solidFill>
                  <a:schemeClr val="bg1"/>
                </a:solidFill>
              </a:defRPr>
            </a:lvl1pPr>
          </a:lstStyle>
          <a:p>
            <a:r>
              <a:rPr lang="en-AU"/>
              <a:t>Click to edit Master title style</a:t>
            </a:r>
            <a:endParaRPr lang="en-US" dirty="0"/>
          </a:p>
        </p:txBody>
      </p:sp>
    </p:spTree>
    <p:extLst>
      <p:ext uri="{BB962C8B-B14F-4D97-AF65-F5344CB8AC3E}">
        <p14:creationId xmlns:p14="http://schemas.microsoft.com/office/powerpoint/2010/main" val="3860739231"/>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White Section Divider 18">
    <p:bg bwMode="ltGray">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9" name="Rectangle 18"/>
          <p:cNvSpPr/>
          <p:nvPr userDrawn="1"/>
        </p:nvSpPr>
        <p:spPr>
          <a:xfrm>
            <a:off x="0" y="-1"/>
            <a:ext cx="12192000" cy="4825241"/>
          </a:xfrm>
          <a:prstGeom prst="rect">
            <a:avLst/>
          </a:prstGeom>
          <a:gradFill>
            <a:gsLst>
              <a:gs pos="0">
                <a:schemeClr val="bg1">
                  <a:lumMod val="75000"/>
                  <a:alpha val="0"/>
                </a:schemeClr>
              </a:gs>
              <a:gs pos="100000">
                <a:schemeClr val="tx1">
                  <a:lumMod val="75000"/>
                  <a:alpha val="3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2"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8"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lvl1pPr>
              <a:defRPr>
                <a:solidFill>
                  <a:schemeClr val="bg1"/>
                </a:solidFill>
              </a:defRPr>
            </a:lvl1pPr>
          </a:lstStyle>
          <a:p>
            <a:r>
              <a:rPr lang="en-AU"/>
              <a:t>Click to edit Master title style</a:t>
            </a:r>
            <a:endParaRPr lang="en-US" dirty="0"/>
          </a:p>
        </p:txBody>
      </p:sp>
    </p:spTree>
    <p:extLst>
      <p:ext uri="{BB962C8B-B14F-4D97-AF65-F5344CB8AC3E}">
        <p14:creationId xmlns:p14="http://schemas.microsoft.com/office/powerpoint/2010/main" val="3435024961"/>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White Section Divider 19">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9" name="Rectangle 18"/>
          <p:cNvSpPr/>
          <p:nvPr userDrawn="1"/>
        </p:nvSpPr>
        <p:spPr>
          <a:xfrm>
            <a:off x="0" y="-1"/>
            <a:ext cx="12192000" cy="4825241"/>
          </a:xfrm>
          <a:prstGeom prst="rect">
            <a:avLst/>
          </a:prstGeom>
          <a:gradFill>
            <a:gsLst>
              <a:gs pos="0">
                <a:schemeClr val="bg1">
                  <a:lumMod val="75000"/>
                  <a:alpha val="0"/>
                </a:schemeClr>
              </a:gs>
              <a:gs pos="100000">
                <a:schemeClr val="tx1">
                  <a:lumMod val="75000"/>
                  <a:alpha val="3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6"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8"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lvl1pPr>
              <a:defRPr>
                <a:solidFill>
                  <a:schemeClr val="bg1"/>
                </a:solidFill>
              </a:defRPr>
            </a:lvl1pPr>
          </a:lstStyle>
          <a:p>
            <a:r>
              <a:rPr lang="en-AU"/>
              <a:t>Click to edit Master title style</a:t>
            </a:r>
            <a:endParaRPr lang="en-US" dirty="0"/>
          </a:p>
        </p:txBody>
      </p:sp>
    </p:spTree>
    <p:extLst>
      <p:ext uri="{BB962C8B-B14F-4D97-AF65-F5344CB8AC3E}">
        <p14:creationId xmlns:p14="http://schemas.microsoft.com/office/powerpoint/2010/main" val="1411895553"/>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ue Section Divider 1">
    <p:bg bwMode="ltGray">
      <p:bgRef idx="1001">
        <a:schemeClr val="bg1"/>
      </p:bgRef>
    </p:bg>
    <p:spTree>
      <p:nvGrpSpPr>
        <p:cNvPr id="1" name=""/>
        <p:cNvGrpSpPr/>
        <p:nvPr/>
      </p:nvGrpSpPr>
      <p:grpSpPr>
        <a:xfrm>
          <a:off x="0" y="0"/>
          <a:ext cx="0" cy="0"/>
          <a:chOff x="0" y="0"/>
          <a:chExt cx="0" cy="0"/>
        </a:xfrm>
      </p:grpSpPr>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9" name="Straight Connector 8"/>
          <p:cNvCxnSpPr/>
          <p:nvPr userDrawn="1"/>
        </p:nvCxnSpPr>
        <p:spPr>
          <a:xfrm>
            <a:off x="575735" y="6311899"/>
            <a:ext cx="1104053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noFill/>
            </a:endParaRPr>
          </a:p>
        </p:txBody>
      </p:sp>
      <p:sp>
        <p:nvSpPr>
          <p:cNvPr id="15"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7"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p>
            <a:r>
              <a:rPr lang="en-AU"/>
              <a:t>Click to edit Master title style</a:t>
            </a:r>
            <a:endParaRPr lang="en-US"/>
          </a:p>
        </p:txBody>
      </p:sp>
    </p:spTree>
    <p:extLst>
      <p:ext uri="{BB962C8B-B14F-4D97-AF65-F5344CB8AC3E}">
        <p14:creationId xmlns:p14="http://schemas.microsoft.com/office/powerpoint/2010/main" val="2215189742"/>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White Section Divider 20">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userDrawn="1"/>
        </p:nvSpPr>
        <p:spPr>
          <a:xfrm>
            <a:off x="0" y="-1"/>
            <a:ext cx="12192000" cy="4825241"/>
          </a:xfrm>
          <a:prstGeom prst="rect">
            <a:avLst/>
          </a:prstGeom>
          <a:gradFill>
            <a:gsLst>
              <a:gs pos="0">
                <a:schemeClr val="accent6">
                  <a:lumMod val="97000"/>
                  <a:lumOff val="3000"/>
                  <a:alpha val="0"/>
                </a:schemeClr>
              </a:gs>
              <a:gs pos="100000">
                <a:schemeClr val="tx1">
                  <a:lumMod val="75000"/>
                  <a:alpha val="3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2"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8"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lvl1pPr>
              <a:defRPr>
                <a:solidFill>
                  <a:schemeClr val="bg1"/>
                </a:solidFill>
              </a:defRPr>
            </a:lvl1pPr>
          </a:lstStyle>
          <a:p>
            <a:r>
              <a:rPr lang="en-AU"/>
              <a:t>Click to edit Master title style</a:t>
            </a:r>
            <a:endParaRPr lang="en-US" dirty="0"/>
          </a:p>
        </p:txBody>
      </p:sp>
    </p:spTree>
    <p:extLst>
      <p:ext uri="{BB962C8B-B14F-4D97-AF65-F5344CB8AC3E}">
        <p14:creationId xmlns:p14="http://schemas.microsoft.com/office/powerpoint/2010/main" val="2937726071"/>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White Section Divider 21">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9" name="Rectangle 18"/>
          <p:cNvSpPr/>
          <p:nvPr userDrawn="1"/>
        </p:nvSpPr>
        <p:spPr>
          <a:xfrm>
            <a:off x="0" y="-1"/>
            <a:ext cx="12192000" cy="4825241"/>
          </a:xfrm>
          <a:prstGeom prst="rect">
            <a:avLst/>
          </a:prstGeom>
          <a:gradFill>
            <a:gsLst>
              <a:gs pos="0">
                <a:schemeClr val="bg1">
                  <a:lumMod val="75000"/>
                  <a:alpha val="0"/>
                </a:schemeClr>
              </a:gs>
              <a:gs pos="100000">
                <a:schemeClr val="tx1">
                  <a:lumMod val="75000"/>
                  <a:alpha val="3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2"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8"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lvl1pPr>
              <a:defRPr>
                <a:solidFill>
                  <a:schemeClr val="bg1"/>
                </a:solidFill>
              </a:defRPr>
            </a:lvl1pPr>
          </a:lstStyle>
          <a:p>
            <a:r>
              <a:rPr lang="en-AU"/>
              <a:t>Click to edit Master title style</a:t>
            </a:r>
            <a:endParaRPr lang="en-US" dirty="0"/>
          </a:p>
        </p:txBody>
      </p:sp>
    </p:spTree>
    <p:extLst>
      <p:ext uri="{BB962C8B-B14F-4D97-AF65-F5344CB8AC3E}">
        <p14:creationId xmlns:p14="http://schemas.microsoft.com/office/powerpoint/2010/main" val="2761986271"/>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White Section Divider 22">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5"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7"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lvl1pPr>
              <a:defRPr>
                <a:solidFill>
                  <a:schemeClr val="bg1"/>
                </a:solidFill>
              </a:defRPr>
            </a:lvl1pPr>
          </a:lstStyle>
          <a:p>
            <a:r>
              <a:rPr lang="en-AU"/>
              <a:t>Click to edit Master title style</a:t>
            </a:r>
            <a:endParaRPr lang="en-US"/>
          </a:p>
        </p:txBody>
      </p:sp>
    </p:spTree>
    <p:extLst>
      <p:ext uri="{BB962C8B-B14F-4D97-AF65-F5344CB8AC3E}">
        <p14:creationId xmlns:p14="http://schemas.microsoft.com/office/powerpoint/2010/main" val="2482669933"/>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White Section Divider 23">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5"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7"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lvl1pPr>
              <a:defRPr>
                <a:solidFill>
                  <a:schemeClr val="bg1"/>
                </a:solidFill>
              </a:defRPr>
            </a:lvl1pPr>
          </a:lstStyle>
          <a:p>
            <a:r>
              <a:rPr lang="en-AU"/>
              <a:t>Click to edit Master title style</a:t>
            </a:r>
            <a:endParaRPr lang="en-US" dirty="0"/>
          </a:p>
        </p:txBody>
      </p:sp>
    </p:spTree>
    <p:extLst>
      <p:ext uri="{BB962C8B-B14F-4D97-AF65-F5344CB8AC3E}">
        <p14:creationId xmlns:p14="http://schemas.microsoft.com/office/powerpoint/2010/main" val="2121991740"/>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White Section Divider 24">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0" name="Rectangle 19"/>
          <p:cNvSpPr/>
          <p:nvPr userDrawn="1"/>
        </p:nvSpPr>
        <p:spPr>
          <a:xfrm>
            <a:off x="0" y="-1"/>
            <a:ext cx="12192000" cy="4825241"/>
          </a:xfrm>
          <a:prstGeom prst="rect">
            <a:avLst/>
          </a:prstGeom>
          <a:gradFill>
            <a:gsLst>
              <a:gs pos="0">
                <a:schemeClr val="bg1">
                  <a:lumMod val="75000"/>
                  <a:alpha val="0"/>
                </a:schemeClr>
              </a:gs>
              <a:gs pos="100000">
                <a:schemeClr val="tx1">
                  <a:lumMod val="75000"/>
                  <a:alpha val="3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6"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8"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lvl1pPr>
              <a:defRPr>
                <a:solidFill>
                  <a:schemeClr val="bg1"/>
                </a:solidFill>
              </a:defRPr>
            </a:lvl1pPr>
          </a:lstStyle>
          <a:p>
            <a:r>
              <a:rPr lang="en-AU"/>
              <a:t>Click to edit Master title style</a:t>
            </a:r>
            <a:endParaRPr lang="en-US" dirty="0"/>
          </a:p>
        </p:txBody>
      </p:sp>
    </p:spTree>
    <p:extLst>
      <p:ext uri="{BB962C8B-B14F-4D97-AF65-F5344CB8AC3E}">
        <p14:creationId xmlns:p14="http://schemas.microsoft.com/office/powerpoint/2010/main" val="1016765943"/>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White Section Divider 25">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5"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7"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lvl1pPr>
              <a:defRPr>
                <a:solidFill>
                  <a:schemeClr val="bg1"/>
                </a:solidFill>
              </a:defRPr>
            </a:lvl1pPr>
          </a:lstStyle>
          <a:p>
            <a:r>
              <a:rPr lang="en-AU"/>
              <a:t>Click to edit Master title style</a:t>
            </a:r>
            <a:endParaRPr lang="en-US" dirty="0"/>
          </a:p>
        </p:txBody>
      </p:sp>
    </p:spTree>
    <p:extLst>
      <p:ext uri="{BB962C8B-B14F-4D97-AF65-F5344CB8AC3E}">
        <p14:creationId xmlns:p14="http://schemas.microsoft.com/office/powerpoint/2010/main" val="3724286383"/>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White Section Divider 26">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noFill/>
            </a:endParaRPr>
          </a:p>
        </p:txBody>
      </p:sp>
      <p:sp>
        <p:nvSpPr>
          <p:cNvPr id="12"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4"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lvl1pPr>
              <a:defRPr>
                <a:solidFill>
                  <a:schemeClr val="bg1"/>
                </a:solidFill>
              </a:defRPr>
            </a:lvl1pPr>
          </a:lstStyle>
          <a:p>
            <a:r>
              <a:rPr lang="en-AU"/>
              <a:t>Click to edit Master title style</a:t>
            </a:r>
            <a:endParaRPr lang="en-US" dirty="0"/>
          </a:p>
        </p:txBody>
      </p:sp>
    </p:spTree>
    <p:extLst>
      <p:ext uri="{BB962C8B-B14F-4D97-AF65-F5344CB8AC3E}">
        <p14:creationId xmlns:p14="http://schemas.microsoft.com/office/powerpoint/2010/main" val="1656438536"/>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White Section Divider 27">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2" name="Rectangle 21"/>
          <p:cNvSpPr/>
          <p:nvPr userDrawn="1"/>
        </p:nvSpPr>
        <p:spPr>
          <a:xfrm>
            <a:off x="0" y="-1"/>
            <a:ext cx="12192000" cy="4825241"/>
          </a:xfrm>
          <a:prstGeom prst="rect">
            <a:avLst/>
          </a:prstGeom>
          <a:gradFill>
            <a:gsLst>
              <a:gs pos="0">
                <a:schemeClr val="bg1">
                  <a:lumMod val="75000"/>
                  <a:alpha val="0"/>
                </a:schemeClr>
              </a:gs>
              <a:gs pos="100000">
                <a:schemeClr val="tx1">
                  <a:lumMod val="75000"/>
                  <a:alpha val="3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6"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2"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4"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2" name="Title 1"/>
          <p:cNvSpPr>
            <a:spLocks noGrp="1"/>
          </p:cNvSpPr>
          <p:nvPr>
            <p:ph type="title"/>
          </p:nvPr>
        </p:nvSpPr>
        <p:spPr/>
        <p:txBody>
          <a:bodyPr/>
          <a:lstStyle>
            <a:lvl1pPr>
              <a:defRPr>
                <a:solidFill>
                  <a:schemeClr val="bg1"/>
                </a:solidFill>
              </a:defRPr>
            </a:lvl1pPr>
          </a:lstStyle>
          <a:p>
            <a:r>
              <a:rPr lang="en-AU"/>
              <a:t>Click to edit Master title style</a:t>
            </a:r>
            <a:endParaRPr lang="en-US" dirty="0"/>
          </a:p>
        </p:txBody>
      </p:sp>
    </p:spTree>
    <p:extLst>
      <p:ext uri="{BB962C8B-B14F-4D97-AF65-F5344CB8AC3E}">
        <p14:creationId xmlns:p14="http://schemas.microsoft.com/office/powerpoint/2010/main" val="2120252815"/>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White Section Divider 28">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a:xfrm>
            <a:off x="0" y="-1"/>
            <a:ext cx="12192000" cy="4825241"/>
          </a:xfrm>
          <a:prstGeom prst="rect">
            <a:avLst/>
          </a:prstGeom>
          <a:gradFill>
            <a:gsLst>
              <a:gs pos="0">
                <a:schemeClr val="bg1">
                  <a:lumMod val="75000"/>
                  <a:alpha val="0"/>
                </a:schemeClr>
              </a:gs>
              <a:gs pos="100000">
                <a:schemeClr val="tx1">
                  <a:lumMod val="75000"/>
                  <a:alpha val="3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noFill/>
            </a:endParaRPr>
          </a:p>
        </p:txBody>
      </p:sp>
      <p:sp>
        <p:nvSpPr>
          <p:cNvPr id="12"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4"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lvl1pPr>
              <a:defRPr>
                <a:solidFill>
                  <a:schemeClr val="bg1"/>
                </a:solidFill>
              </a:defRPr>
            </a:lvl1pPr>
          </a:lstStyle>
          <a:p>
            <a:r>
              <a:rPr lang="en-AU"/>
              <a:t>Click to edit Master title style</a:t>
            </a:r>
            <a:endParaRPr lang="en-US" dirty="0"/>
          </a:p>
        </p:txBody>
      </p:sp>
    </p:spTree>
    <p:extLst>
      <p:ext uri="{BB962C8B-B14F-4D97-AF65-F5344CB8AC3E}">
        <p14:creationId xmlns:p14="http://schemas.microsoft.com/office/powerpoint/2010/main" val="2050509030"/>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White Section Divider 29">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userDrawn="1"/>
        </p:nvSpPr>
        <p:spPr>
          <a:xfrm>
            <a:off x="0" y="-1"/>
            <a:ext cx="12192000" cy="4825241"/>
          </a:xfrm>
          <a:prstGeom prst="rect">
            <a:avLst/>
          </a:prstGeom>
          <a:gradFill>
            <a:gsLst>
              <a:gs pos="0">
                <a:schemeClr val="bg1">
                  <a:lumMod val="75000"/>
                  <a:alpha val="0"/>
                </a:schemeClr>
              </a:gs>
              <a:gs pos="100000">
                <a:schemeClr val="tx1">
                  <a:lumMod val="75000"/>
                  <a:alpha val="3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noFill/>
            </a:endParaRPr>
          </a:p>
        </p:txBody>
      </p:sp>
      <p:sp>
        <p:nvSpPr>
          <p:cNvPr id="12"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4"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lvl1pPr>
              <a:defRPr>
                <a:solidFill>
                  <a:schemeClr val="bg1"/>
                </a:solidFill>
              </a:defRPr>
            </a:lvl1pPr>
          </a:lstStyle>
          <a:p>
            <a:r>
              <a:rPr lang="en-AU"/>
              <a:t>Click to edit Master title style</a:t>
            </a:r>
            <a:endParaRPr lang="en-US" dirty="0"/>
          </a:p>
        </p:txBody>
      </p:sp>
    </p:spTree>
    <p:extLst>
      <p:ext uri="{BB962C8B-B14F-4D97-AF65-F5344CB8AC3E}">
        <p14:creationId xmlns:p14="http://schemas.microsoft.com/office/powerpoint/2010/main" val="3122806295"/>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ink Section Divider ">
    <p:bg>
      <p:bgRef idx="1001">
        <a:schemeClr val="bg1"/>
      </p:bgRef>
    </p:bg>
    <p:spTree>
      <p:nvGrpSpPr>
        <p:cNvPr id="1" name=""/>
        <p:cNvGrpSpPr/>
        <p:nvPr/>
      </p:nvGrpSpPr>
      <p:grpSpPr>
        <a:xfrm>
          <a:off x="0" y="0"/>
          <a:ext cx="0" cy="0"/>
          <a:chOff x="0" y="0"/>
          <a:chExt cx="0" cy="0"/>
        </a:xfrm>
      </p:grpSpPr>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9" name="Straight Connector 8"/>
          <p:cNvCxnSpPr/>
          <p:nvPr userDrawn="1"/>
        </p:nvCxnSpPr>
        <p:spPr>
          <a:xfrm>
            <a:off x="575735" y="6311899"/>
            <a:ext cx="11040533"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4"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9"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15" name="TextBox 14"/>
          <p:cNvSpPr txBox="1"/>
          <p:nvPr userDrawn="1"/>
        </p:nvSpPr>
        <p:spPr>
          <a:xfrm>
            <a:off x="12482109" y="3"/>
            <a:ext cx="4038523" cy="2699843"/>
          </a:xfrm>
          <a:prstGeom prst="rect">
            <a:avLst/>
          </a:prstGeom>
          <a:solidFill>
            <a:schemeClr val="accent4"/>
          </a:solidFill>
        </p:spPr>
        <p:txBody>
          <a:bodyPr vert="horz" wrap="square" lIns="54000" tIns="54000" rIns="54000" bIns="54000" rtlCol="0">
            <a:noAutofit/>
          </a:bodyPr>
          <a:lstStyle/>
          <a:p>
            <a:pPr marL="0" indent="0">
              <a:lnSpc>
                <a:spcPct val="80000"/>
              </a:lnSpc>
              <a:spcAft>
                <a:spcPts val="338"/>
              </a:spcAft>
              <a:buFont typeface="Arial" panose="020B0604020202020204" pitchFamily="34" charset="0"/>
              <a:buNone/>
            </a:pPr>
            <a:r>
              <a:rPr lang="en-AU" sz="1350" dirty="0">
                <a:solidFill>
                  <a:srgbClr val="FFFF00"/>
                </a:solidFill>
              </a:rPr>
              <a:t>Insert Background Image:</a:t>
            </a:r>
          </a:p>
          <a:p>
            <a:pPr marL="214313" indent="-214313">
              <a:lnSpc>
                <a:spcPct val="80000"/>
              </a:lnSpc>
              <a:spcAft>
                <a:spcPts val="338"/>
              </a:spcAft>
              <a:buFont typeface="Arial" panose="020B0604020202020204" pitchFamily="34" charset="0"/>
              <a:buChar char="•"/>
            </a:pPr>
            <a:r>
              <a:rPr lang="en-AU" sz="1350" b="1" i="1" baseline="0" dirty="0">
                <a:solidFill>
                  <a:schemeClr val="bg1"/>
                </a:solidFill>
              </a:rPr>
              <a:t>Right Click </a:t>
            </a:r>
            <a:r>
              <a:rPr lang="en-AU" sz="1350" baseline="0" dirty="0">
                <a:solidFill>
                  <a:schemeClr val="bg1"/>
                </a:solidFill>
              </a:rPr>
              <a:t>on the </a:t>
            </a:r>
            <a:r>
              <a:rPr lang="en-AU" sz="1350" i="1" baseline="0" dirty="0">
                <a:solidFill>
                  <a:schemeClr val="bg1"/>
                </a:solidFill>
              </a:rPr>
              <a:t>grey background area (outside near this pink textbox).</a:t>
            </a:r>
          </a:p>
          <a:p>
            <a:pPr marL="214313" indent="-214313">
              <a:lnSpc>
                <a:spcPct val="80000"/>
              </a:lnSpc>
              <a:spcAft>
                <a:spcPts val="338"/>
              </a:spcAft>
              <a:buFont typeface="Arial" panose="020B0604020202020204" pitchFamily="34" charset="0"/>
              <a:buChar char="•"/>
            </a:pPr>
            <a:r>
              <a:rPr lang="en-AU" sz="1350" i="1" baseline="0" dirty="0">
                <a:solidFill>
                  <a:schemeClr val="bg1"/>
                </a:solidFill>
              </a:rPr>
              <a:t>Select </a:t>
            </a:r>
            <a:r>
              <a:rPr lang="en-AU" sz="1350" b="1" i="1" baseline="0" dirty="0">
                <a:solidFill>
                  <a:schemeClr val="bg1"/>
                </a:solidFill>
              </a:rPr>
              <a:t>Format Background.</a:t>
            </a:r>
          </a:p>
          <a:p>
            <a:pPr marL="214313" indent="-214313">
              <a:lnSpc>
                <a:spcPct val="80000"/>
              </a:lnSpc>
              <a:spcAft>
                <a:spcPts val="338"/>
              </a:spcAft>
              <a:buFont typeface="Arial" panose="020B0604020202020204" pitchFamily="34" charset="0"/>
              <a:buChar char="•"/>
            </a:pPr>
            <a:r>
              <a:rPr lang="en-AU" sz="1350" b="1" i="1" baseline="0" dirty="0">
                <a:solidFill>
                  <a:schemeClr val="bg1"/>
                </a:solidFill>
              </a:rPr>
              <a:t>Insert </a:t>
            </a:r>
            <a:r>
              <a:rPr lang="en-AU" sz="1350" b="0" i="1" baseline="0" dirty="0">
                <a:solidFill>
                  <a:schemeClr val="bg1"/>
                </a:solidFill>
              </a:rPr>
              <a:t>chosen image.</a:t>
            </a:r>
          </a:p>
          <a:p>
            <a:pPr marL="0" indent="0">
              <a:lnSpc>
                <a:spcPct val="80000"/>
              </a:lnSpc>
              <a:spcAft>
                <a:spcPts val="338"/>
              </a:spcAft>
              <a:buFont typeface="Arial" panose="020B0604020202020204" pitchFamily="34" charset="0"/>
              <a:buNone/>
            </a:pPr>
            <a:r>
              <a:rPr lang="en-AU" sz="1050" i="1" baseline="0" dirty="0">
                <a:solidFill>
                  <a:srgbClr val="FFFF00"/>
                </a:solidFill>
              </a:rPr>
              <a:t>Hint: Please make sure your image is less than 300kb to optimise file size.</a:t>
            </a:r>
          </a:p>
          <a:p>
            <a:pPr marL="0" indent="0">
              <a:lnSpc>
                <a:spcPct val="80000"/>
              </a:lnSpc>
              <a:spcAft>
                <a:spcPts val="338"/>
              </a:spcAft>
              <a:buFont typeface="Arial" panose="020B0604020202020204" pitchFamily="34" charset="0"/>
              <a:buNone/>
            </a:pPr>
            <a:r>
              <a:rPr lang="en-AU" sz="1050" i="1" baseline="0" dirty="0">
                <a:solidFill>
                  <a:srgbClr val="FFFF00"/>
                </a:solidFill>
              </a:rPr>
              <a:t>Hint: The image will determine whether you should change all/any of the text to either white or grey.</a:t>
            </a:r>
            <a:endParaRPr lang="en-AU" sz="1050" i="1" dirty="0">
              <a:solidFill>
                <a:srgbClr val="FFFF00"/>
              </a:solidFill>
            </a:endParaRPr>
          </a:p>
        </p:txBody>
      </p:sp>
      <p:sp>
        <p:nvSpPr>
          <p:cNvPr id="4" name="Title 3"/>
          <p:cNvSpPr>
            <a:spLocks noGrp="1"/>
          </p:cNvSpPr>
          <p:nvPr>
            <p:ph type="title"/>
          </p:nvPr>
        </p:nvSpPr>
        <p:spPr/>
        <p:txBody>
          <a:bodyPr/>
          <a:lstStyle/>
          <a:p>
            <a:r>
              <a:rPr lang="en-AU"/>
              <a:t>Click to edit Master title style</a:t>
            </a:r>
            <a:endParaRPr lang="en-US"/>
          </a:p>
        </p:txBody>
      </p:sp>
    </p:spTree>
    <p:extLst>
      <p:ext uri="{BB962C8B-B14F-4D97-AF65-F5344CB8AC3E}">
        <p14:creationId xmlns:p14="http://schemas.microsoft.com/office/powerpoint/2010/main" val="124422026"/>
      </p:ext>
    </p:extLst>
  </p:cSld>
  <p:clrMapOvr>
    <a:masterClrMapping/>
  </p:clrMapOvr>
  <p:extLst>
    <p:ext uri="{DCECCB84-F9BA-43D5-87BE-67443E8EF086}">
      <p15:sldGuideLst xmlns:p15="http://schemas.microsoft.com/office/powerpoint/2012/main">
        <p15:guide id="1" orient="horz" pos="1275"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Blue Title and Conten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a:t>
            </a:r>
            <a:br>
              <a:rPr lang="en-US" dirty="0"/>
            </a:br>
            <a:r>
              <a:rPr lang="en-US" dirty="0"/>
              <a:t>Master title style</a:t>
            </a:r>
            <a:endParaRPr lang="en-AU"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9"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Tree>
    <p:extLst>
      <p:ext uri="{BB962C8B-B14F-4D97-AF65-F5344CB8AC3E}">
        <p14:creationId xmlns:p14="http://schemas.microsoft.com/office/powerpoint/2010/main" val="40128673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ue Title and Content + Subheader">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a:t>
            </a:r>
            <a:br>
              <a:rPr lang="en-US" dirty="0"/>
            </a:br>
            <a:r>
              <a:rPr lang="en-US" dirty="0"/>
              <a:t>Master title style</a:t>
            </a:r>
            <a:endParaRPr lang="en-AU" dirty="0"/>
          </a:p>
        </p:txBody>
      </p:sp>
      <p:sp>
        <p:nvSpPr>
          <p:cNvPr id="3" name="Content Placeholder 2"/>
          <p:cNvSpPr>
            <a:spLocks noGrp="1"/>
          </p:cNvSpPr>
          <p:nvPr>
            <p:ph idx="1"/>
          </p:nvPr>
        </p:nvSpPr>
        <p:spPr>
          <a:xfrm>
            <a:off x="575735" y="2432957"/>
            <a:ext cx="11040533" cy="3744006"/>
          </a:xfrm>
        </p:spPr>
        <p:txBody>
          <a:bodyPr/>
          <a:lstStyle/>
          <a:p>
            <a:pPr lvl="0"/>
            <a:r>
              <a:rPr lang="en-US"/>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9"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5" name="Text Placeholder 4"/>
          <p:cNvSpPr>
            <a:spLocks noGrp="1"/>
          </p:cNvSpPr>
          <p:nvPr>
            <p:ph type="body" sz="quarter" idx="10" hasCustomPrompt="1"/>
          </p:nvPr>
        </p:nvSpPr>
        <p:spPr>
          <a:xfrm>
            <a:off x="575735" y="1817688"/>
            <a:ext cx="11040533" cy="488183"/>
          </a:xfrm>
        </p:spPr>
        <p:txBody>
          <a:bodyPr/>
          <a:lstStyle>
            <a:lvl1pPr marL="0" indent="0">
              <a:buNone/>
              <a:defRPr/>
            </a:lvl1pPr>
            <a:lvl2pPr marL="136922" indent="0">
              <a:buNone/>
              <a:defRPr/>
            </a:lvl2pPr>
            <a:lvl3pPr marL="267890" indent="0">
              <a:buNone/>
              <a:defRPr/>
            </a:lvl3pPr>
            <a:lvl4pPr marL="369094" indent="0">
              <a:buNone/>
              <a:defRPr/>
            </a:lvl4pPr>
            <a:lvl5pPr marL="470297" indent="0">
              <a:buNone/>
              <a:defRPr/>
            </a:lvl5pPr>
          </a:lstStyle>
          <a:p>
            <a:pPr lvl="0"/>
            <a:r>
              <a:rPr lang="en-AU" dirty="0" err="1"/>
              <a:t>Subheader</a:t>
            </a:r>
            <a:r>
              <a:rPr lang="en-AU" dirty="0"/>
              <a:t>, first line of text, no bullets</a:t>
            </a:r>
          </a:p>
        </p:txBody>
      </p:sp>
    </p:spTree>
    <p:extLst>
      <p:ext uri="{BB962C8B-B14F-4D97-AF65-F5344CB8AC3E}">
        <p14:creationId xmlns:p14="http://schemas.microsoft.com/office/powerpoint/2010/main" val="12177770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ue Title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a:t>
            </a:r>
            <a:br>
              <a:rPr lang="en-US" dirty="0"/>
            </a:br>
            <a:r>
              <a:rPr lang="en-US" dirty="0"/>
              <a:t>Master title style</a:t>
            </a:r>
            <a:endParaRPr lang="en-AU" dirty="0"/>
          </a:p>
        </p:txBody>
      </p:sp>
      <p:sp>
        <p:nvSpPr>
          <p:cNvPr id="7" name="Picture Placeholder 6"/>
          <p:cNvSpPr>
            <a:spLocks noGrp="1"/>
          </p:cNvSpPr>
          <p:nvPr>
            <p:ph type="pic" sz="quarter" idx="13"/>
          </p:nvPr>
        </p:nvSpPr>
        <p:spPr>
          <a:xfrm>
            <a:off x="575735" y="1817688"/>
            <a:ext cx="11040533" cy="4362450"/>
          </a:xfrm>
        </p:spPr>
        <p:txBody>
          <a:bodyPr/>
          <a:lstStyle/>
          <a:p>
            <a:endParaRPr lang="en-US"/>
          </a:p>
        </p:txBody>
      </p:sp>
      <p:sp>
        <p:nvSpPr>
          <p:cNvPr id="8"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0"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Tree>
    <p:extLst>
      <p:ext uri="{BB962C8B-B14F-4D97-AF65-F5344CB8AC3E}">
        <p14:creationId xmlns:p14="http://schemas.microsoft.com/office/powerpoint/2010/main" val="4601186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Blue Title and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a:t>
            </a:r>
            <a:br>
              <a:rPr lang="en-US" dirty="0"/>
            </a:br>
            <a:r>
              <a:rPr lang="en-US" dirty="0"/>
              <a:t>Master title style</a:t>
            </a:r>
          </a:p>
        </p:txBody>
      </p:sp>
      <p:sp>
        <p:nvSpPr>
          <p:cNvPr id="3" name="Content Placeholder 2"/>
          <p:cNvSpPr>
            <a:spLocks noGrp="1"/>
          </p:cNvSpPr>
          <p:nvPr>
            <p:ph sz="half" idx="1"/>
          </p:nvPr>
        </p:nvSpPr>
        <p:spPr>
          <a:xfrm>
            <a:off x="575733" y="1825625"/>
            <a:ext cx="544406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44406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6089997" y="1817688"/>
            <a:ext cx="0" cy="436245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Date Placeholder 3"/>
          <p:cNvSpPr>
            <a:spLocks noGrp="1"/>
          </p:cNvSpPr>
          <p:nvPr>
            <p:ph type="dt" sz="half" idx="10"/>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1"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Tree>
    <p:extLst>
      <p:ext uri="{BB962C8B-B14F-4D97-AF65-F5344CB8AC3E}">
        <p14:creationId xmlns:p14="http://schemas.microsoft.com/office/powerpoint/2010/main" val="26647724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ue Title and 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75733" y="1817691"/>
            <a:ext cx="5417387" cy="687387"/>
          </a:xfrm>
        </p:spPr>
        <p:txBody>
          <a:bodyPr anchor="t"/>
          <a:lstStyle>
            <a:lvl1pPr marL="0" indent="0">
              <a:lnSpc>
                <a:spcPct val="85000"/>
              </a:lnSpc>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a:t>
            </a:r>
            <a:br>
              <a:rPr lang="en-US" dirty="0"/>
            </a:br>
            <a:r>
              <a:rPr lang="en-US" dirty="0"/>
              <a:t>text styles</a:t>
            </a:r>
          </a:p>
        </p:txBody>
      </p:sp>
      <p:sp>
        <p:nvSpPr>
          <p:cNvPr id="4" name="Content Placeholder 3"/>
          <p:cNvSpPr>
            <a:spLocks noGrp="1"/>
          </p:cNvSpPr>
          <p:nvPr>
            <p:ph sz="half" idx="2"/>
          </p:nvPr>
        </p:nvSpPr>
        <p:spPr>
          <a:xfrm>
            <a:off x="575733" y="2611000"/>
            <a:ext cx="5417387" cy="357866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86889" y="1817690"/>
            <a:ext cx="5419200" cy="687387"/>
          </a:xfrm>
        </p:spPr>
        <p:txBody>
          <a:bodyPr anchor="t"/>
          <a:lstStyle>
            <a:lvl1pPr marL="0" indent="0">
              <a:lnSpc>
                <a:spcPct val="85000"/>
              </a:lnSpc>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a:t>
            </a:r>
            <a:br>
              <a:rPr lang="en-US" dirty="0"/>
            </a:br>
            <a:r>
              <a:rPr lang="en-US" dirty="0"/>
              <a:t>text styles</a:t>
            </a:r>
          </a:p>
        </p:txBody>
      </p:sp>
      <p:sp>
        <p:nvSpPr>
          <p:cNvPr id="6" name="Content Placeholder 5"/>
          <p:cNvSpPr>
            <a:spLocks noGrp="1"/>
          </p:cNvSpPr>
          <p:nvPr>
            <p:ph sz="quarter" idx="4"/>
          </p:nvPr>
        </p:nvSpPr>
        <p:spPr>
          <a:xfrm>
            <a:off x="6186889" y="2611000"/>
            <a:ext cx="5419200" cy="35786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AU"/>
          </a:p>
        </p:txBody>
      </p:sp>
      <p:cxnSp>
        <p:nvCxnSpPr>
          <p:cNvPr id="11" name="Straight Connector 10"/>
          <p:cNvCxnSpPr/>
          <p:nvPr userDrawn="1"/>
        </p:nvCxnSpPr>
        <p:spPr>
          <a:xfrm>
            <a:off x="6089997" y="1817688"/>
            <a:ext cx="0" cy="436245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 name="Date Placeholder 3"/>
          <p:cNvSpPr>
            <a:spLocks noGrp="1"/>
          </p:cNvSpPr>
          <p:nvPr>
            <p:ph type="dt" sz="half" idx="10"/>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4" name="Slide Number Placeholder 5"/>
          <p:cNvSpPr>
            <a:spLocks noGrp="1"/>
          </p:cNvSpPr>
          <p:nvPr>
            <p:ph type="sldNum" sz="quarter" idx="12"/>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Tree>
    <p:extLst>
      <p:ext uri="{BB962C8B-B14F-4D97-AF65-F5344CB8AC3E}">
        <p14:creationId xmlns:p14="http://schemas.microsoft.com/office/powerpoint/2010/main" val="14514485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Blue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a:t>
            </a:r>
            <a:br>
              <a:rPr lang="en-US" dirty="0"/>
            </a:br>
            <a:r>
              <a:rPr lang="en-US" dirty="0"/>
              <a:t>Master title style</a:t>
            </a:r>
          </a:p>
        </p:txBody>
      </p:sp>
      <p:sp>
        <p:nvSpPr>
          <p:cNvPr id="6"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8"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Tree>
    <p:extLst>
      <p:ext uri="{BB962C8B-B14F-4D97-AF65-F5344CB8AC3E}">
        <p14:creationId xmlns:p14="http://schemas.microsoft.com/office/powerpoint/2010/main" val="19422660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Blue Bkgrd Title and Conten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bg1"/>
                </a:solidFill>
              </a:defRPr>
            </a:lvl1pPr>
          </a:lstStyle>
          <a:p>
            <a:r>
              <a:rPr lang="en-US"/>
              <a:t>Epworth HealthCare</a:t>
            </a:r>
            <a:endParaRPr lang="en-AU" dirty="0"/>
          </a:p>
        </p:txBody>
      </p:sp>
      <p:sp>
        <p:nvSpPr>
          <p:cNvPr id="12"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bg1"/>
                </a:solidFill>
              </a:defRPr>
            </a:lvl1pPr>
          </a:lstStyle>
          <a:p>
            <a:fld id="{93CC22B4-FF88-4104-B0A4-E2B7F0DB3797}" type="slidenum">
              <a:rPr lang="en-AU" smtClean="0"/>
              <a:pPr/>
              <a:t>‹#›</a:t>
            </a:fld>
            <a:endParaRPr lang="en-AU" dirty="0"/>
          </a:p>
        </p:txBody>
      </p:sp>
    </p:spTree>
    <p:extLst>
      <p:ext uri="{BB962C8B-B14F-4D97-AF65-F5344CB8AC3E}">
        <p14:creationId xmlns:p14="http://schemas.microsoft.com/office/powerpoint/2010/main" val="34168486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ue Bkgrd Title and Content  Sunhead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575735" y="2432960"/>
            <a:ext cx="11040533" cy="374400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bg1"/>
                </a:solidFill>
              </a:defRPr>
            </a:lvl1pPr>
          </a:lstStyle>
          <a:p>
            <a:r>
              <a:rPr lang="en-US"/>
              <a:t>Epworth HealthCare</a:t>
            </a:r>
            <a:endParaRPr lang="en-AU" dirty="0"/>
          </a:p>
        </p:txBody>
      </p:sp>
      <p:sp>
        <p:nvSpPr>
          <p:cNvPr id="12"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bg1"/>
                </a:solidFill>
              </a:defRPr>
            </a:lvl1pPr>
          </a:lstStyle>
          <a:p>
            <a:fld id="{93CC22B4-FF88-4104-B0A4-E2B7F0DB3797}" type="slidenum">
              <a:rPr lang="en-AU" smtClean="0"/>
              <a:pPr/>
              <a:t>‹#›</a:t>
            </a:fld>
            <a:endParaRPr lang="en-AU" dirty="0"/>
          </a:p>
        </p:txBody>
      </p:sp>
      <p:sp>
        <p:nvSpPr>
          <p:cNvPr id="7" name="Text Placeholder 4"/>
          <p:cNvSpPr>
            <a:spLocks noGrp="1"/>
          </p:cNvSpPr>
          <p:nvPr>
            <p:ph type="body" sz="quarter" idx="10" hasCustomPrompt="1"/>
          </p:nvPr>
        </p:nvSpPr>
        <p:spPr>
          <a:xfrm>
            <a:off x="575735" y="1817688"/>
            <a:ext cx="11040533" cy="488183"/>
          </a:xfrm>
        </p:spPr>
        <p:txBody>
          <a:bodyPr/>
          <a:lstStyle>
            <a:lvl1pPr marL="0" indent="0">
              <a:buNone/>
              <a:defRPr>
                <a:solidFill>
                  <a:schemeClr val="bg1"/>
                </a:solidFill>
              </a:defRPr>
            </a:lvl1pPr>
            <a:lvl2pPr marL="136922" indent="0">
              <a:buNone/>
              <a:defRPr/>
            </a:lvl2pPr>
            <a:lvl3pPr marL="267890" indent="0">
              <a:buNone/>
              <a:defRPr/>
            </a:lvl3pPr>
            <a:lvl4pPr marL="369094" indent="0">
              <a:buNone/>
              <a:defRPr/>
            </a:lvl4pPr>
            <a:lvl5pPr marL="470297" indent="0">
              <a:buNone/>
              <a:defRPr/>
            </a:lvl5pPr>
          </a:lstStyle>
          <a:p>
            <a:pPr lvl="0"/>
            <a:r>
              <a:rPr lang="en-AU" dirty="0" err="1"/>
              <a:t>Subheader</a:t>
            </a:r>
            <a:r>
              <a:rPr lang="en-AU" dirty="0"/>
              <a:t>, first line of text, no bullets</a:t>
            </a:r>
          </a:p>
        </p:txBody>
      </p:sp>
    </p:spTree>
    <p:extLst>
      <p:ext uri="{BB962C8B-B14F-4D97-AF65-F5344CB8AC3E}">
        <p14:creationId xmlns:p14="http://schemas.microsoft.com/office/powerpoint/2010/main" val="16600344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Grey Bkgrd 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bg1"/>
                </a:solidFill>
              </a:defRPr>
            </a:lvl1pPr>
          </a:lstStyle>
          <a:p>
            <a:r>
              <a:rPr lang="en-US"/>
              <a:t>Epworth HealthCare</a:t>
            </a:r>
            <a:endParaRPr lang="en-AU" dirty="0"/>
          </a:p>
        </p:txBody>
      </p:sp>
      <p:sp>
        <p:nvSpPr>
          <p:cNvPr id="12"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bg1"/>
                </a:solidFill>
              </a:defRPr>
            </a:lvl1pPr>
          </a:lstStyle>
          <a:p>
            <a:fld id="{93CC22B4-FF88-4104-B0A4-E2B7F0DB3797}" type="slidenum">
              <a:rPr lang="en-AU" smtClean="0"/>
              <a:pPr/>
              <a:t>‹#›</a:t>
            </a:fld>
            <a:endParaRPr lang="en-AU" dirty="0"/>
          </a:p>
        </p:txBody>
      </p:sp>
    </p:spTree>
    <p:extLst>
      <p:ext uri="{BB962C8B-B14F-4D97-AF65-F5344CB8AC3E}">
        <p14:creationId xmlns:p14="http://schemas.microsoft.com/office/powerpoint/2010/main" val="27269239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ey Bkgrd Title and Content  Sunhea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575735" y="2432960"/>
            <a:ext cx="11040533" cy="374400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bg1"/>
                </a:solidFill>
              </a:defRPr>
            </a:lvl1pPr>
          </a:lstStyle>
          <a:p>
            <a:r>
              <a:rPr lang="en-US"/>
              <a:t>Epworth HealthCare</a:t>
            </a:r>
            <a:endParaRPr lang="en-AU" dirty="0"/>
          </a:p>
        </p:txBody>
      </p:sp>
      <p:sp>
        <p:nvSpPr>
          <p:cNvPr id="12"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bg1"/>
                </a:solidFill>
              </a:defRPr>
            </a:lvl1pPr>
          </a:lstStyle>
          <a:p>
            <a:fld id="{93CC22B4-FF88-4104-B0A4-E2B7F0DB3797}" type="slidenum">
              <a:rPr lang="en-AU" smtClean="0"/>
              <a:pPr/>
              <a:t>‹#›</a:t>
            </a:fld>
            <a:endParaRPr lang="en-AU" dirty="0"/>
          </a:p>
        </p:txBody>
      </p:sp>
      <p:sp>
        <p:nvSpPr>
          <p:cNvPr id="7" name="Text Placeholder 4"/>
          <p:cNvSpPr>
            <a:spLocks noGrp="1"/>
          </p:cNvSpPr>
          <p:nvPr>
            <p:ph type="body" sz="quarter" idx="10" hasCustomPrompt="1"/>
          </p:nvPr>
        </p:nvSpPr>
        <p:spPr>
          <a:xfrm>
            <a:off x="575735" y="1817688"/>
            <a:ext cx="11040533" cy="488183"/>
          </a:xfrm>
        </p:spPr>
        <p:txBody>
          <a:bodyPr/>
          <a:lstStyle>
            <a:lvl1pPr marL="0" indent="0">
              <a:buNone/>
              <a:defRPr>
                <a:solidFill>
                  <a:schemeClr val="bg1"/>
                </a:solidFill>
              </a:defRPr>
            </a:lvl1pPr>
            <a:lvl2pPr marL="136922" indent="0">
              <a:buNone/>
              <a:defRPr/>
            </a:lvl2pPr>
            <a:lvl3pPr marL="267890" indent="0">
              <a:buNone/>
              <a:defRPr/>
            </a:lvl3pPr>
            <a:lvl4pPr marL="369094" indent="0">
              <a:buNone/>
              <a:defRPr/>
            </a:lvl4pPr>
            <a:lvl5pPr marL="470297" indent="0">
              <a:buNone/>
              <a:defRPr/>
            </a:lvl5pPr>
          </a:lstStyle>
          <a:p>
            <a:pPr lvl="0"/>
            <a:r>
              <a:rPr lang="en-AU" dirty="0" err="1"/>
              <a:t>Subheader</a:t>
            </a:r>
            <a:r>
              <a:rPr lang="en-AU" dirty="0"/>
              <a:t>, first line of text, no bullets</a:t>
            </a:r>
          </a:p>
        </p:txBody>
      </p:sp>
    </p:spTree>
    <p:extLst>
      <p:ext uri="{BB962C8B-B14F-4D97-AF65-F5344CB8AC3E}">
        <p14:creationId xmlns:p14="http://schemas.microsoft.com/office/powerpoint/2010/main" val="192784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range Section Divider">
    <p:spTree>
      <p:nvGrpSpPr>
        <p:cNvPr id="1" name=""/>
        <p:cNvGrpSpPr/>
        <p:nvPr/>
      </p:nvGrpSpPr>
      <p:grpSpPr>
        <a:xfrm>
          <a:off x="0" y="0"/>
          <a:ext cx="0" cy="0"/>
          <a:chOff x="0" y="0"/>
          <a:chExt cx="0" cy="0"/>
        </a:xfrm>
      </p:grpSpPr>
      <p:sp>
        <p:nvSpPr>
          <p:cNvPr id="3" name="Rectangle 2"/>
          <p:cNvSpPr/>
          <p:nvPr userDrawn="1"/>
        </p:nvSpPr>
        <p:spPr>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9" name="Straight Connector 8"/>
          <p:cNvCxnSpPr/>
          <p:nvPr userDrawn="1"/>
        </p:nvCxnSpPr>
        <p:spPr>
          <a:xfrm>
            <a:off x="575735" y="6311899"/>
            <a:ext cx="11040533"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4"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9"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15" name="TextBox 14"/>
          <p:cNvSpPr txBox="1"/>
          <p:nvPr userDrawn="1"/>
        </p:nvSpPr>
        <p:spPr>
          <a:xfrm>
            <a:off x="12482109" y="3"/>
            <a:ext cx="4038523" cy="2699843"/>
          </a:xfrm>
          <a:prstGeom prst="rect">
            <a:avLst/>
          </a:prstGeom>
          <a:solidFill>
            <a:schemeClr val="accent4"/>
          </a:solidFill>
        </p:spPr>
        <p:txBody>
          <a:bodyPr vert="horz" wrap="square" lIns="54000" tIns="54000" rIns="54000" bIns="54000" rtlCol="0">
            <a:noAutofit/>
          </a:bodyPr>
          <a:lstStyle/>
          <a:p>
            <a:pPr marL="0" indent="0">
              <a:lnSpc>
                <a:spcPct val="80000"/>
              </a:lnSpc>
              <a:spcAft>
                <a:spcPts val="338"/>
              </a:spcAft>
              <a:buFont typeface="Arial" panose="020B0604020202020204" pitchFamily="34" charset="0"/>
              <a:buNone/>
            </a:pPr>
            <a:r>
              <a:rPr lang="en-AU" sz="1350" dirty="0">
                <a:solidFill>
                  <a:srgbClr val="FFFF00"/>
                </a:solidFill>
              </a:rPr>
              <a:t>Insert Background Image:</a:t>
            </a:r>
          </a:p>
          <a:p>
            <a:pPr marL="214313" indent="-214313">
              <a:lnSpc>
                <a:spcPct val="80000"/>
              </a:lnSpc>
              <a:spcAft>
                <a:spcPts val="338"/>
              </a:spcAft>
              <a:buFont typeface="Arial" panose="020B0604020202020204" pitchFamily="34" charset="0"/>
              <a:buChar char="•"/>
            </a:pPr>
            <a:r>
              <a:rPr lang="en-AU" sz="1350" b="1" i="1" baseline="0" dirty="0">
                <a:solidFill>
                  <a:schemeClr val="bg1"/>
                </a:solidFill>
              </a:rPr>
              <a:t>Right Click </a:t>
            </a:r>
            <a:r>
              <a:rPr lang="en-AU" sz="1350" baseline="0" dirty="0">
                <a:solidFill>
                  <a:schemeClr val="bg1"/>
                </a:solidFill>
              </a:rPr>
              <a:t>on the </a:t>
            </a:r>
            <a:r>
              <a:rPr lang="en-AU" sz="1350" i="1" baseline="0" dirty="0">
                <a:solidFill>
                  <a:schemeClr val="bg1"/>
                </a:solidFill>
              </a:rPr>
              <a:t>grey background area (outside near this pink textbox).</a:t>
            </a:r>
          </a:p>
          <a:p>
            <a:pPr marL="214313" indent="-214313">
              <a:lnSpc>
                <a:spcPct val="80000"/>
              </a:lnSpc>
              <a:spcAft>
                <a:spcPts val="338"/>
              </a:spcAft>
              <a:buFont typeface="Arial" panose="020B0604020202020204" pitchFamily="34" charset="0"/>
              <a:buChar char="•"/>
            </a:pPr>
            <a:r>
              <a:rPr lang="en-AU" sz="1350" i="1" baseline="0" dirty="0">
                <a:solidFill>
                  <a:schemeClr val="bg1"/>
                </a:solidFill>
              </a:rPr>
              <a:t>Select </a:t>
            </a:r>
            <a:r>
              <a:rPr lang="en-AU" sz="1350" b="1" i="1" baseline="0" dirty="0">
                <a:solidFill>
                  <a:schemeClr val="bg1"/>
                </a:solidFill>
              </a:rPr>
              <a:t>Format Background.</a:t>
            </a:r>
          </a:p>
          <a:p>
            <a:pPr marL="214313" indent="-214313">
              <a:lnSpc>
                <a:spcPct val="80000"/>
              </a:lnSpc>
              <a:spcAft>
                <a:spcPts val="338"/>
              </a:spcAft>
              <a:buFont typeface="Arial" panose="020B0604020202020204" pitchFamily="34" charset="0"/>
              <a:buChar char="•"/>
            </a:pPr>
            <a:r>
              <a:rPr lang="en-AU" sz="1350" b="1" i="1" baseline="0" dirty="0">
                <a:solidFill>
                  <a:schemeClr val="bg1"/>
                </a:solidFill>
              </a:rPr>
              <a:t>Insert </a:t>
            </a:r>
            <a:r>
              <a:rPr lang="en-AU" sz="1350" b="0" i="1" baseline="0" dirty="0">
                <a:solidFill>
                  <a:schemeClr val="bg1"/>
                </a:solidFill>
              </a:rPr>
              <a:t>chosen image.</a:t>
            </a:r>
          </a:p>
          <a:p>
            <a:pPr marL="0" indent="0">
              <a:lnSpc>
                <a:spcPct val="80000"/>
              </a:lnSpc>
              <a:spcAft>
                <a:spcPts val="338"/>
              </a:spcAft>
              <a:buFont typeface="Arial" panose="020B0604020202020204" pitchFamily="34" charset="0"/>
              <a:buNone/>
            </a:pPr>
            <a:r>
              <a:rPr lang="en-AU" sz="1050" i="1" baseline="0" dirty="0">
                <a:solidFill>
                  <a:srgbClr val="FFFF00"/>
                </a:solidFill>
              </a:rPr>
              <a:t>Hint: Please make sure your image is less than 300kb to optimise file size.</a:t>
            </a:r>
          </a:p>
          <a:p>
            <a:pPr marL="0" indent="0">
              <a:lnSpc>
                <a:spcPct val="80000"/>
              </a:lnSpc>
              <a:spcAft>
                <a:spcPts val="338"/>
              </a:spcAft>
              <a:buFont typeface="Arial" panose="020B0604020202020204" pitchFamily="34" charset="0"/>
              <a:buNone/>
            </a:pPr>
            <a:r>
              <a:rPr lang="en-AU" sz="1050" i="1" baseline="0" dirty="0">
                <a:solidFill>
                  <a:srgbClr val="FFFF00"/>
                </a:solidFill>
              </a:rPr>
              <a:t>Hint: The image will determine whether you should change all/any of the text to either white or grey.</a:t>
            </a:r>
            <a:endParaRPr lang="en-AU" sz="1050" i="1" dirty="0">
              <a:solidFill>
                <a:srgbClr val="FFFF00"/>
              </a:solidFill>
            </a:endParaRPr>
          </a:p>
        </p:txBody>
      </p:sp>
      <p:sp>
        <p:nvSpPr>
          <p:cNvPr id="4" name="Title 3"/>
          <p:cNvSpPr>
            <a:spLocks noGrp="1"/>
          </p:cNvSpPr>
          <p:nvPr>
            <p:ph type="title"/>
          </p:nvPr>
        </p:nvSpPr>
        <p:spPr/>
        <p:txBody>
          <a:bodyPr/>
          <a:lstStyle/>
          <a:p>
            <a:r>
              <a:rPr lang="en-AU"/>
              <a:t>Click to edit Master title style</a:t>
            </a:r>
            <a:endParaRPr lang="en-US"/>
          </a:p>
        </p:txBody>
      </p:sp>
    </p:spTree>
    <p:extLst>
      <p:ext uri="{BB962C8B-B14F-4D97-AF65-F5344CB8AC3E}">
        <p14:creationId xmlns:p14="http://schemas.microsoft.com/office/powerpoint/2010/main" val="883375403"/>
      </p:ext>
    </p:extLst>
  </p:cSld>
  <p:clrMapOvr>
    <a:masterClrMapping/>
  </p:clrMapOvr>
  <p:extLst>
    <p:ext uri="{DCECCB84-F9BA-43D5-87BE-67443E8EF086}">
      <p15:sldGuideLst xmlns:p15="http://schemas.microsoft.com/office/powerpoint/2012/main">
        <p15:guide id="1" orient="horz" pos="1275"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Pink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a:t>
            </a:r>
            <a:br>
              <a:rPr lang="en-US" dirty="0"/>
            </a:br>
            <a:r>
              <a:rPr lang="en-US" dirty="0"/>
              <a:t>Master title style</a:t>
            </a:r>
            <a:endParaRPr lang="en-AU"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8"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3"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cxnSp>
        <p:nvCxnSpPr>
          <p:cNvPr id="10" name="Straight Connector 9"/>
          <p:cNvCxnSpPr/>
          <p:nvPr userDrawn="1"/>
        </p:nvCxnSpPr>
        <p:spPr>
          <a:xfrm>
            <a:off x="575735" y="6311899"/>
            <a:ext cx="11040533"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0047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nk Title and Content + Subhea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a:t>
            </a:r>
            <a:br>
              <a:rPr lang="en-US" dirty="0"/>
            </a:br>
            <a:r>
              <a:rPr lang="en-US" dirty="0"/>
              <a:t>Master title style</a:t>
            </a:r>
            <a:endParaRPr lang="en-AU" dirty="0"/>
          </a:p>
        </p:txBody>
      </p:sp>
      <p:sp>
        <p:nvSpPr>
          <p:cNvPr id="3" name="Content Placeholder 2"/>
          <p:cNvSpPr>
            <a:spLocks noGrp="1"/>
          </p:cNvSpPr>
          <p:nvPr>
            <p:ph idx="1"/>
          </p:nvPr>
        </p:nvSpPr>
        <p:spPr>
          <a:xfrm>
            <a:off x="575735" y="2432957"/>
            <a:ext cx="11040533" cy="3744006"/>
          </a:xfrm>
        </p:spPr>
        <p:txBody>
          <a:bodyPr/>
          <a:lstStyle/>
          <a:p>
            <a:pPr lvl="0"/>
            <a:r>
              <a:rPr lang="en-US"/>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9"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5" name="Text Placeholder 4"/>
          <p:cNvSpPr>
            <a:spLocks noGrp="1"/>
          </p:cNvSpPr>
          <p:nvPr>
            <p:ph type="body" sz="quarter" idx="10" hasCustomPrompt="1"/>
          </p:nvPr>
        </p:nvSpPr>
        <p:spPr>
          <a:xfrm>
            <a:off x="575735" y="1817688"/>
            <a:ext cx="11040533" cy="488183"/>
          </a:xfrm>
        </p:spPr>
        <p:txBody>
          <a:bodyPr/>
          <a:lstStyle>
            <a:lvl1pPr marL="0" indent="0">
              <a:buNone/>
              <a:defRPr/>
            </a:lvl1pPr>
            <a:lvl2pPr marL="136922" indent="0">
              <a:buNone/>
              <a:defRPr/>
            </a:lvl2pPr>
            <a:lvl3pPr marL="267890" indent="0">
              <a:buNone/>
              <a:defRPr/>
            </a:lvl3pPr>
            <a:lvl4pPr marL="369094" indent="0">
              <a:buNone/>
              <a:defRPr/>
            </a:lvl4pPr>
            <a:lvl5pPr marL="470297" indent="0">
              <a:buNone/>
              <a:defRPr/>
            </a:lvl5pPr>
          </a:lstStyle>
          <a:p>
            <a:pPr lvl="0"/>
            <a:r>
              <a:rPr lang="en-AU" dirty="0" err="1"/>
              <a:t>Subheader</a:t>
            </a:r>
            <a:r>
              <a:rPr lang="en-AU" dirty="0"/>
              <a:t>, first line of text, no bullets</a:t>
            </a:r>
          </a:p>
        </p:txBody>
      </p:sp>
      <p:sp>
        <p:nvSpPr>
          <p:cNvPr id="10"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1" name="Straight Connector 10"/>
          <p:cNvCxnSpPr/>
          <p:nvPr userDrawn="1"/>
        </p:nvCxnSpPr>
        <p:spPr>
          <a:xfrm>
            <a:off x="575735" y="6311899"/>
            <a:ext cx="11040533"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4523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ink Title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a:t>
            </a:r>
            <a:br>
              <a:rPr lang="en-US" dirty="0"/>
            </a:br>
            <a:r>
              <a:rPr lang="en-US" dirty="0"/>
              <a:t>Master title style</a:t>
            </a:r>
            <a:endParaRPr lang="en-AU" dirty="0"/>
          </a:p>
        </p:txBody>
      </p:sp>
      <p:sp>
        <p:nvSpPr>
          <p:cNvPr id="7" name="Picture Placeholder 6"/>
          <p:cNvSpPr>
            <a:spLocks noGrp="1"/>
          </p:cNvSpPr>
          <p:nvPr>
            <p:ph type="pic" sz="quarter" idx="13"/>
          </p:nvPr>
        </p:nvSpPr>
        <p:spPr>
          <a:xfrm>
            <a:off x="575735" y="1817688"/>
            <a:ext cx="11040533" cy="4362450"/>
          </a:xfrm>
        </p:spPr>
        <p:txBody>
          <a:bodyPr/>
          <a:lstStyle/>
          <a:p>
            <a:endParaRPr lang="en-US"/>
          </a:p>
        </p:txBody>
      </p:sp>
      <p:sp>
        <p:nvSpPr>
          <p:cNvPr id="8"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0"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2" name="Straight Connector 11"/>
          <p:cNvCxnSpPr/>
          <p:nvPr userDrawn="1"/>
        </p:nvCxnSpPr>
        <p:spPr>
          <a:xfrm>
            <a:off x="575735" y="6311899"/>
            <a:ext cx="11040533"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8793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Obj" preserve="1">
  <p:cSld name="Pink Title and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a:t>
            </a:r>
            <a:br>
              <a:rPr lang="en-US" dirty="0"/>
            </a:br>
            <a:r>
              <a:rPr lang="en-US" dirty="0"/>
              <a:t>Master title style</a:t>
            </a:r>
          </a:p>
        </p:txBody>
      </p:sp>
      <p:sp>
        <p:nvSpPr>
          <p:cNvPr id="3" name="Content Placeholder 2"/>
          <p:cNvSpPr>
            <a:spLocks noGrp="1"/>
          </p:cNvSpPr>
          <p:nvPr>
            <p:ph sz="half" idx="1"/>
          </p:nvPr>
        </p:nvSpPr>
        <p:spPr>
          <a:xfrm>
            <a:off x="575733" y="1825625"/>
            <a:ext cx="544406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44406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6089997" y="1817688"/>
            <a:ext cx="0" cy="436245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Date Placeholder 3"/>
          <p:cNvSpPr>
            <a:spLocks noGrp="1"/>
          </p:cNvSpPr>
          <p:nvPr>
            <p:ph type="dt" sz="half" idx="10"/>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1"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12"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3" name="Straight Connector 12"/>
          <p:cNvCxnSpPr/>
          <p:nvPr userDrawn="1"/>
        </p:nvCxnSpPr>
        <p:spPr>
          <a:xfrm>
            <a:off x="575735" y="6311899"/>
            <a:ext cx="11040533"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4216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Pink Title and 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75733" y="1817691"/>
            <a:ext cx="5417387" cy="687387"/>
          </a:xfrm>
        </p:spPr>
        <p:txBody>
          <a:bodyPr anchor="t"/>
          <a:lstStyle>
            <a:lvl1pPr marL="0" indent="0">
              <a:lnSpc>
                <a:spcPct val="85000"/>
              </a:lnSpc>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a:t>
            </a:r>
            <a:br>
              <a:rPr lang="en-US" dirty="0"/>
            </a:br>
            <a:r>
              <a:rPr lang="en-US" dirty="0"/>
              <a:t>text styles</a:t>
            </a:r>
          </a:p>
        </p:txBody>
      </p:sp>
      <p:sp>
        <p:nvSpPr>
          <p:cNvPr id="4" name="Content Placeholder 3"/>
          <p:cNvSpPr>
            <a:spLocks noGrp="1"/>
          </p:cNvSpPr>
          <p:nvPr>
            <p:ph sz="half" idx="2"/>
          </p:nvPr>
        </p:nvSpPr>
        <p:spPr>
          <a:xfrm>
            <a:off x="575733" y="2611000"/>
            <a:ext cx="5417387" cy="357866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86889" y="1817690"/>
            <a:ext cx="5419200" cy="687387"/>
          </a:xfrm>
        </p:spPr>
        <p:txBody>
          <a:bodyPr anchor="t"/>
          <a:lstStyle>
            <a:lvl1pPr marL="0" indent="0">
              <a:lnSpc>
                <a:spcPct val="85000"/>
              </a:lnSpc>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a:t>
            </a:r>
            <a:br>
              <a:rPr lang="en-US" dirty="0"/>
            </a:br>
            <a:r>
              <a:rPr lang="en-US" dirty="0"/>
              <a:t>text styles</a:t>
            </a:r>
          </a:p>
        </p:txBody>
      </p:sp>
      <p:sp>
        <p:nvSpPr>
          <p:cNvPr id="6" name="Content Placeholder 5"/>
          <p:cNvSpPr>
            <a:spLocks noGrp="1"/>
          </p:cNvSpPr>
          <p:nvPr>
            <p:ph sz="quarter" idx="4"/>
          </p:nvPr>
        </p:nvSpPr>
        <p:spPr>
          <a:xfrm>
            <a:off x="6186889" y="2611000"/>
            <a:ext cx="5419200" cy="35786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AU"/>
          </a:p>
        </p:txBody>
      </p:sp>
      <p:cxnSp>
        <p:nvCxnSpPr>
          <p:cNvPr id="11" name="Straight Connector 10"/>
          <p:cNvCxnSpPr/>
          <p:nvPr userDrawn="1"/>
        </p:nvCxnSpPr>
        <p:spPr>
          <a:xfrm>
            <a:off x="6089997" y="1817688"/>
            <a:ext cx="0" cy="436245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Date Placeholder 3"/>
          <p:cNvSpPr>
            <a:spLocks noGrp="1"/>
          </p:cNvSpPr>
          <p:nvPr>
            <p:ph type="dt" sz="half" idx="10"/>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4" name="Slide Number Placeholder 5"/>
          <p:cNvSpPr>
            <a:spLocks noGrp="1"/>
          </p:cNvSpPr>
          <p:nvPr>
            <p:ph type="sldNum" sz="quarter" idx="12"/>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15"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6" name="Straight Connector 15"/>
          <p:cNvCxnSpPr/>
          <p:nvPr userDrawn="1"/>
        </p:nvCxnSpPr>
        <p:spPr>
          <a:xfrm>
            <a:off x="575735" y="6311899"/>
            <a:ext cx="11040533"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7179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Only" preserve="1">
  <p:cSld name="Pink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a:t>
            </a:r>
            <a:br>
              <a:rPr lang="en-US" dirty="0"/>
            </a:br>
            <a:r>
              <a:rPr lang="en-US" dirty="0"/>
              <a:t>Master title style</a:t>
            </a:r>
          </a:p>
        </p:txBody>
      </p:sp>
      <p:sp>
        <p:nvSpPr>
          <p:cNvPr id="6"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8"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9"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0" name="Straight Connector 9"/>
          <p:cNvCxnSpPr/>
          <p:nvPr userDrawn="1"/>
        </p:nvCxnSpPr>
        <p:spPr>
          <a:xfrm>
            <a:off x="575735" y="6311899"/>
            <a:ext cx="11040533"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5036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Orang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a:t>
            </a:r>
            <a:br>
              <a:rPr lang="en-US" dirty="0"/>
            </a:br>
            <a:r>
              <a:rPr lang="en-US" dirty="0"/>
              <a:t>Master title style</a:t>
            </a:r>
            <a:endParaRPr lang="en-AU"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8"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3"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cxnSp>
        <p:nvCxnSpPr>
          <p:cNvPr id="10" name="Straight Connector 9"/>
          <p:cNvCxnSpPr/>
          <p:nvPr userDrawn="1"/>
        </p:nvCxnSpPr>
        <p:spPr>
          <a:xfrm>
            <a:off x="575735" y="6311899"/>
            <a:ext cx="11040533"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94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range Title and Content + Subhea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a:t>
            </a:r>
            <a:br>
              <a:rPr lang="en-US" dirty="0"/>
            </a:br>
            <a:r>
              <a:rPr lang="en-US" dirty="0"/>
              <a:t>Master title style</a:t>
            </a:r>
            <a:endParaRPr lang="en-AU" dirty="0"/>
          </a:p>
        </p:txBody>
      </p:sp>
      <p:sp>
        <p:nvSpPr>
          <p:cNvPr id="3" name="Content Placeholder 2"/>
          <p:cNvSpPr>
            <a:spLocks noGrp="1"/>
          </p:cNvSpPr>
          <p:nvPr>
            <p:ph idx="1"/>
          </p:nvPr>
        </p:nvSpPr>
        <p:spPr>
          <a:xfrm>
            <a:off x="575735" y="2432957"/>
            <a:ext cx="11040533" cy="3744006"/>
          </a:xfrm>
        </p:spPr>
        <p:txBody>
          <a:bodyPr/>
          <a:lstStyle/>
          <a:p>
            <a:pPr lvl="0"/>
            <a:r>
              <a:rPr lang="en-US"/>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9"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5" name="Text Placeholder 4"/>
          <p:cNvSpPr>
            <a:spLocks noGrp="1"/>
          </p:cNvSpPr>
          <p:nvPr>
            <p:ph type="body" sz="quarter" idx="10" hasCustomPrompt="1"/>
          </p:nvPr>
        </p:nvSpPr>
        <p:spPr>
          <a:xfrm>
            <a:off x="575735" y="1817688"/>
            <a:ext cx="11040533" cy="488183"/>
          </a:xfrm>
        </p:spPr>
        <p:txBody>
          <a:bodyPr/>
          <a:lstStyle>
            <a:lvl1pPr marL="0" indent="0">
              <a:buNone/>
              <a:defRPr/>
            </a:lvl1pPr>
            <a:lvl2pPr marL="136922" indent="0">
              <a:buNone/>
              <a:defRPr/>
            </a:lvl2pPr>
            <a:lvl3pPr marL="267890" indent="0">
              <a:buNone/>
              <a:defRPr/>
            </a:lvl3pPr>
            <a:lvl4pPr marL="369094" indent="0">
              <a:buNone/>
              <a:defRPr/>
            </a:lvl4pPr>
            <a:lvl5pPr marL="470297" indent="0">
              <a:buNone/>
              <a:defRPr/>
            </a:lvl5pPr>
          </a:lstStyle>
          <a:p>
            <a:pPr lvl="0"/>
            <a:r>
              <a:rPr lang="en-AU" dirty="0" err="1"/>
              <a:t>Subheader</a:t>
            </a:r>
            <a:r>
              <a:rPr lang="en-AU" dirty="0"/>
              <a:t>, first line of text, no bullets</a:t>
            </a:r>
          </a:p>
        </p:txBody>
      </p:sp>
      <p:sp>
        <p:nvSpPr>
          <p:cNvPr id="10"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1" name="Straight Connector 10"/>
          <p:cNvCxnSpPr/>
          <p:nvPr userDrawn="1"/>
        </p:nvCxnSpPr>
        <p:spPr>
          <a:xfrm>
            <a:off x="575735" y="6311899"/>
            <a:ext cx="11040533"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11788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Orange Title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a:t>
            </a:r>
            <a:br>
              <a:rPr lang="en-US" dirty="0"/>
            </a:br>
            <a:r>
              <a:rPr lang="en-US" dirty="0"/>
              <a:t>Master title style</a:t>
            </a:r>
            <a:endParaRPr lang="en-AU" dirty="0"/>
          </a:p>
        </p:txBody>
      </p:sp>
      <p:sp>
        <p:nvSpPr>
          <p:cNvPr id="7" name="Picture Placeholder 6"/>
          <p:cNvSpPr>
            <a:spLocks noGrp="1"/>
          </p:cNvSpPr>
          <p:nvPr>
            <p:ph type="pic" sz="quarter" idx="13"/>
          </p:nvPr>
        </p:nvSpPr>
        <p:spPr>
          <a:xfrm>
            <a:off x="575735" y="1817688"/>
            <a:ext cx="11040533" cy="4362450"/>
          </a:xfrm>
        </p:spPr>
        <p:txBody>
          <a:bodyPr/>
          <a:lstStyle/>
          <a:p>
            <a:endParaRPr lang="en-US"/>
          </a:p>
        </p:txBody>
      </p:sp>
      <p:sp>
        <p:nvSpPr>
          <p:cNvPr id="8"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0"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2" name="Straight Connector 11"/>
          <p:cNvCxnSpPr/>
          <p:nvPr userDrawn="1"/>
        </p:nvCxnSpPr>
        <p:spPr>
          <a:xfrm>
            <a:off x="575735" y="6311899"/>
            <a:ext cx="11040533"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4824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Orange Title and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a:t>
            </a:r>
            <a:br>
              <a:rPr lang="en-US" dirty="0"/>
            </a:br>
            <a:r>
              <a:rPr lang="en-US" dirty="0"/>
              <a:t>Master title style</a:t>
            </a:r>
          </a:p>
        </p:txBody>
      </p:sp>
      <p:sp>
        <p:nvSpPr>
          <p:cNvPr id="3" name="Content Placeholder 2"/>
          <p:cNvSpPr>
            <a:spLocks noGrp="1"/>
          </p:cNvSpPr>
          <p:nvPr>
            <p:ph sz="half" idx="1"/>
          </p:nvPr>
        </p:nvSpPr>
        <p:spPr>
          <a:xfrm>
            <a:off x="575733" y="1825625"/>
            <a:ext cx="544406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44406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6089997" y="1817688"/>
            <a:ext cx="0" cy="436245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Date Placeholder 3"/>
          <p:cNvSpPr>
            <a:spLocks noGrp="1"/>
          </p:cNvSpPr>
          <p:nvPr>
            <p:ph type="dt" sz="half" idx="10"/>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1"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12"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3" name="Straight Connector 12"/>
          <p:cNvCxnSpPr/>
          <p:nvPr userDrawn="1"/>
        </p:nvCxnSpPr>
        <p:spPr>
          <a:xfrm>
            <a:off x="575735" y="6311899"/>
            <a:ext cx="11040533"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812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Red Section Divider ">
    <p:bg bwMode="ltGray">
      <p:bgRef idx="1001">
        <a:schemeClr val="bg1"/>
      </p:bgRef>
    </p:bg>
    <p:spTree>
      <p:nvGrpSpPr>
        <p:cNvPr id="1" name=""/>
        <p:cNvGrpSpPr/>
        <p:nvPr/>
      </p:nvGrpSpPr>
      <p:grpSpPr>
        <a:xfrm>
          <a:off x="0" y="0"/>
          <a:ext cx="0" cy="0"/>
          <a:chOff x="0" y="0"/>
          <a:chExt cx="0" cy="0"/>
        </a:xfrm>
      </p:grpSpPr>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9" name="Straight Connector 8"/>
          <p:cNvCxnSpPr/>
          <p:nvPr userDrawn="1"/>
        </p:nvCxnSpPr>
        <p:spPr>
          <a:xfrm>
            <a:off x="575735" y="6311899"/>
            <a:ext cx="1104053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4"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9"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15" name="TextBox 14"/>
          <p:cNvSpPr txBox="1"/>
          <p:nvPr userDrawn="1"/>
        </p:nvSpPr>
        <p:spPr>
          <a:xfrm>
            <a:off x="12482109" y="3"/>
            <a:ext cx="4038523" cy="2699843"/>
          </a:xfrm>
          <a:prstGeom prst="rect">
            <a:avLst/>
          </a:prstGeom>
          <a:solidFill>
            <a:schemeClr val="accent4"/>
          </a:solidFill>
        </p:spPr>
        <p:txBody>
          <a:bodyPr vert="horz" wrap="square" lIns="54000" tIns="54000" rIns="54000" bIns="54000" rtlCol="0">
            <a:noAutofit/>
          </a:bodyPr>
          <a:lstStyle/>
          <a:p>
            <a:pPr marL="0" indent="0">
              <a:lnSpc>
                <a:spcPct val="80000"/>
              </a:lnSpc>
              <a:spcAft>
                <a:spcPts val="338"/>
              </a:spcAft>
              <a:buFont typeface="Arial" panose="020B0604020202020204" pitchFamily="34" charset="0"/>
              <a:buNone/>
            </a:pPr>
            <a:r>
              <a:rPr lang="en-AU" sz="1350" dirty="0">
                <a:solidFill>
                  <a:srgbClr val="FFFF00"/>
                </a:solidFill>
              </a:rPr>
              <a:t>Insert Background Image:</a:t>
            </a:r>
          </a:p>
          <a:p>
            <a:pPr marL="214313" indent="-214313">
              <a:lnSpc>
                <a:spcPct val="80000"/>
              </a:lnSpc>
              <a:spcAft>
                <a:spcPts val="338"/>
              </a:spcAft>
              <a:buFont typeface="Arial" panose="020B0604020202020204" pitchFamily="34" charset="0"/>
              <a:buChar char="•"/>
            </a:pPr>
            <a:r>
              <a:rPr lang="en-AU" sz="1350" b="1" i="1" baseline="0" dirty="0">
                <a:solidFill>
                  <a:schemeClr val="bg1"/>
                </a:solidFill>
              </a:rPr>
              <a:t>Right Click </a:t>
            </a:r>
            <a:r>
              <a:rPr lang="en-AU" sz="1350" baseline="0" dirty="0">
                <a:solidFill>
                  <a:schemeClr val="bg1"/>
                </a:solidFill>
              </a:rPr>
              <a:t>on the </a:t>
            </a:r>
            <a:r>
              <a:rPr lang="en-AU" sz="1350" i="1" baseline="0" dirty="0">
                <a:solidFill>
                  <a:schemeClr val="bg1"/>
                </a:solidFill>
              </a:rPr>
              <a:t>grey background area (outside near this pink textbox).</a:t>
            </a:r>
          </a:p>
          <a:p>
            <a:pPr marL="214313" indent="-214313">
              <a:lnSpc>
                <a:spcPct val="80000"/>
              </a:lnSpc>
              <a:spcAft>
                <a:spcPts val="338"/>
              </a:spcAft>
              <a:buFont typeface="Arial" panose="020B0604020202020204" pitchFamily="34" charset="0"/>
              <a:buChar char="•"/>
            </a:pPr>
            <a:r>
              <a:rPr lang="en-AU" sz="1350" i="1" baseline="0" dirty="0">
                <a:solidFill>
                  <a:schemeClr val="bg1"/>
                </a:solidFill>
              </a:rPr>
              <a:t>Select </a:t>
            </a:r>
            <a:r>
              <a:rPr lang="en-AU" sz="1350" b="1" i="1" baseline="0" dirty="0">
                <a:solidFill>
                  <a:schemeClr val="bg1"/>
                </a:solidFill>
              </a:rPr>
              <a:t>Format Background.</a:t>
            </a:r>
          </a:p>
          <a:p>
            <a:pPr marL="214313" indent="-214313">
              <a:lnSpc>
                <a:spcPct val="80000"/>
              </a:lnSpc>
              <a:spcAft>
                <a:spcPts val="338"/>
              </a:spcAft>
              <a:buFont typeface="Arial" panose="020B0604020202020204" pitchFamily="34" charset="0"/>
              <a:buChar char="•"/>
            </a:pPr>
            <a:r>
              <a:rPr lang="en-AU" sz="1350" b="1" i="1" baseline="0" dirty="0">
                <a:solidFill>
                  <a:schemeClr val="bg1"/>
                </a:solidFill>
              </a:rPr>
              <a:t>Insert </a:t>
            </a:r>
            <a:r>
              <a:rPr lang="en-AU" sz="1350" b="0" i="1" baseline="0" dirty="0">
                <a:solidFill>
                  <a:schemeClr val="bg1"/>
                </a:solidFill>
              </a:rPr>
              <a:t>chosen image.</a:t>
            </a:r>
          </a:p>
          <a:p>
            <a:pPr marL="0" indent="0">
              <a:lnSpc>
                <a:spcPct val="80000"/>
              </a:lnSpc>
              <a:spcAft>
                <a:spcPts val="338"/>
              </a:spcAft>
              <a:buFont typeface="Arial" panose="020B0604020202020204" pitchFamily="34" charset="0"/>
              <a:buNone/>
            </a:pPr>
            <a:r>
              <a:rPr lang="en-AU" sz="1050" i="1" baseline="0" dirty="0">
                <a:solidFill>
                  <a:srgbClr val="FFFF00"/>
                </a:solidFill>
              </a:rPr>
              <a:t>Hint: Please make sure your image is less than 300kb to optimise file size.</a:t>
            </a:r>
          </a:p>
          <a:p>
            <a:pPr marL="0" indent="0">
              <a:lnSpc>
                <a:spcPct val="80000"/>
              </a:lnSpc>
              <a:spcAft>
                <a:spcPts val="338"/>
              </a:spcAft>
              <a:buFont typeface="Arial" panose="020B0604020202020204" pitchFamily="34" charset="0"/>
              <a:buNone/>
            </a:pPr>
            <a:r>
              <a:rPr lang="en-AU" sz="1050" i="1" baseline="0" dirty="0">
                <a:solidFill>
                  <a:srgbClr val="FFFF00"/>
                </a:solidFill>
              </a:rPr>
              <a:t>Hint: The image will determine whether you should change all/any of the text to either white or grey.</a:t>
            </a:r>
            <a:endParaRPr lang="en-AU" sz="1050" i="1" dirty="0">
              <a:solidFill>
                <a:srgbClr val="FFFF00"/>
              </a:solidFill>
            </a:endParaRPr>
          </a:p>
        </p:txBody>
      </p:sp>
      <p:sp>
        <p:nvSpPr>
          <p:cNvPr id="4" name="Title 3"/>
          <p:cNvSpPr>
            <a:spLocks noGrp="1"/>
          </p:cNvSpPr>
          <p:nvPr>
            <p:ph type="title"/>
          </p:nvPr>
        </p:nvSpPr>
        <p:spPr/>
        <p:txBody>
          <a:bodyPr/>
          <a:lstStyle/>
          <a:p>
            <a:r>
              <a:rPr lang="en-AU"/>
              <a:t>Click to edit Master title style</a:t>
            </a:r>
            <a:endParaRPr lang="en-US"/>
          </a:p>
        </p:txBody>
      </p:sp>
    </p:spTree>
    <p:extLst>
      <p:ext uri="{BB962C8B-B14F-4D97-AF65-F5344CB8AC3E}">
        <p14:creationId xmlns:p14="http://schemas.microsoft.com/office/powerpoint/2010/main" val="2737461314"/>
      </p:ext>
    </p:extLst>
  </p:cSld>
  <p:clrMapOvr>
    <a:masterClrMapping/>
  </p:clrMapOvr>
  <p:extLst>
    <p:ext uri="{DCECCB84-F9BA-43D5-87BE-67443E8EF086}">
      <p15:sldGuideLst xmlns:p15="http://schemas.microsoft.com/office/powerpoint/2012/main">
        <p15:guide id="1" orient="horz" pos="1275"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Orange Title and 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75733" y="1817691"/>
            <a:ext cx="5417387" cy="687387"/>
          </a:xfrm>
        </p:spPr>
        <p:txBody>
          <a:bodyPr anchor="t"/>
          <a:lstStyle>
            <a:lvl1pPr marL="0" indent="0">
              <a:lnSpc>
                <a:spcPct val="85000"/>
              </a:lnSpc>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a:t>
            </a:r>
            <a:br>
              <a:rPr lang="en-US" dirty="0"/>
            </a:br>
            <a:r>
              <a:rPr lang="en-US" dirty="0"/>
              <a:t>text styles</a:t>
            </a:r>
          </a:p>
        </p:txBody>
      </p:sp>
      <p:sp>
        <p:nvSpPr>
          <p:cNvPr id="4" name="Content Placeholder 3"/>
          <p:cNvSpPr>
            <a:spLocks noGrp="1"/>
          </p:cNvSpPr>
          <p:nvPr>
            <p:ph sz="half" idx="2"/>
          </p:nvPr>
        </p:nvSpPr>
        <p:spPr>
          <a:xfrm>
            <a:off x="575733" y="2611000"/>
            <a:ext cx="5417387" cy="357866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86889" y="1817690"/>
            <a:ext cx="5419200" cy="687387"/>
          </a:xfrm>
        </p:spPr>
        <p:txBody>
          <a:bodyPr anchor="t"/>
          <a:lstStyle>
            <a:lvl1pPr marL="0" indent="0">
              <a:lnSpc>
                <a:spcPct val="85000"/>
              </a:lnSpc>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a:t>
            </a:r>
            <a:br>
              <a:rPr lang="en-US" dirty="0"/>
            </a:br>
            <a:r>
              <a:rPr lang="en-US" dirty="0"/>
              <a:t>text styles</a:t>
            </a:r>
          </a:p>
        </p:txBody>
      </p:sp>
      <p:sp>
        <p:nvSpPr>
          <p:cNvPr id="6" name="Content Placeholder 5"/>
          <p:cNvSpPr>
            <a:spLocks noGrp="1"/>
          </p:cNvSpPr>
          <p:nvPr>
            <p:ph sz="quarter" idx="4"/>
          </p:nvPr>
        </p:nvSpPr>
        <p:spPr>
          <a:xfrm>
            <a:off x="6186889" y="2611000"/>
            <a:ext cx="5419200" cy="35786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AU"/>
          </a:p>
        </p:txBody>
      </p:sp>
      <p:cxnSp>
        <p:nvCxnSpPr>
          <p:cNvPr id="11" name="Straight Connector 10"/>
          <p:cNvCxnSpPr/>
          <p:nvPr userDrawn="1"/>
        </p:nvCxnSpPr>
        <p:spPr>
          <a:xfrm>
            <a:off x="6089997" y="1817688"/>
            <a:ext cx="0" cy="436245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Date Placeholder 3"/>
          <p:cNvSpPr>
            <a:spLocks noGrp="1"/>
          </p:cNvSpPr>
          <p:nvPr>
            <p:ph type="dt" sz="half" idx="10"/>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4" name="Slide Number Placeholder 5"/>
          <p:cNvSpPr>
            <a:spLocks noGrp="1"/>
          </p:cNvSpPr>
          <p:nvPr>
            <p:ph type="sldNum" sz="quarter" idx="12"/>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15"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6" name="Straight Connector 15"/>
          <p:cNvCxnSpPr/>
          <p:nvPr userDrawn="1"/>
        </p:nvCxnSpPr>
        <p:spPr>
          <a:xfrm>
            <a:off x="575735" y="6311899"/>
            <a:ext cx="11040533"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7194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Orange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a:t>
            </a:r>
            <a:br>
              <a:rPr lang="en-US" dirty="0"/>
            </a:br>
            <a:r>
              <a:rPr lang="en-US" dirty="0"/>
              <a:t>Master title style</a:t>
            </a:r>
          </a:p>
        </p:txBody>
      </p:sp>
      <p:sp>
        <p:nvSpPr>
          <p:cNvPr id="6"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8"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9"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0" name="Straight Connector 9"/>
          <p:cNvCxnSpPr/>
          <p:nvPr userDrawn="1"/>
        </p:nvCxnSpPr>
        <p:spPr>
          <a:xfrm>
            <a:off x="575735" y="6311899"/>
            <a:ext cx="11040533"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87252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Red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a:t>
            </a:r>
            <a:br>
              <a:rPr lang="en-US" dirty="0"/>
            </a:br>
            <a:r>
              <a:rPr lang="en-US" dirty="0"/>
              <a:t>Master title style</a:t>
            </a:r>
            <a:endParaRPr lang="en-AU"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8"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3"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cxnSp>
        <p:nvCxnSpPr>
          <p:cNvPr id="10" name="Straight Connector 9"/>
          <p:cNvCxnSpPr/>
          <p:nvPr userDrawn="1"/>
        </p:nvCxnSpPr>
        <p:spPr>
          <a:xfrm>
            <a:off x="575735" y="6311899"/>
            <a:ext cx="1104053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18285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ed Title and Content + Subhea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a:t>
            </a:r>
            <a:br>
              <a:rPr lang="en-US" dirty="0"/>
            </a:br>
            <a:r>
              <a:rPr lang="en-US" dirty="0"/>
              <a:t>Master title style</a:t>
            </a:r>
            <a:endParaRPr lang="en-AU" dirty="0"/>
          </a:p>
        </p:txBody>
      </p:sp>
      <p:sp>
        <p:nvSpPr>
          <p:cNvPr id="3" name="Content Placeholder 2"/>
          <p:cNvSpPr>
            <a:spLocks noGrp="1"/>
          </p:cNvSpPr>
          <p:nvPr>
            <p:ph idx="1"/>
          </p:nvPr>
        </p:nvSpPr>
        <p:spPr>
          <a:xfrm>
            <a:off x="575735" y="2432957"/>
            <a:ext cx="11040533" cy="3744006"/>
          </a:xfrm>
        </p:spPr>
        <p:txBody>
          <a:bodyPr/>
          <a:lstStyle/>
          <a:p>
            <a:pPr lvl="0"/>
            <a:r>
              <a:rPr lang="en-US"/>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9"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5" name="Text Placeholder 4"/>
          <p:cNvSpPr>
            <a:spLocks noGrp="1"/>
          </p:cNvSpPr>
          <p:nvPr>
            <p:ph type="body" sz="quarter" idx="10" hasCustomPrompt="1"/>
          </p:nvPr>
        </p:nvSpPr>
        <p:spPr>
          <a:xfrm>
            <a:off x="575735" y="1817688"/>
            <a:ext cx="11040533" cy="488183"/>
          </a:xfrm>
        </p:spPr>
        <p:txBody>
          <a:bodyPr/>
          <a:lstStyle>
            <a:lvl1pPr marL="0" indent="0">
              <a:buNone/>
              <a:defRPr/>
            </a:lvl1pPr>
            <a:lvl2pPr marL="136922" indent="0">
              <a:buNone/>
              <a:defRPr/>
            </a:lvl2pPr>
            <a:lvl3pPr marL="267890" indent="0">
              <a:buNone/>
              <a:defRPr/>
            </a:lvl3pPr>
            <a:lvl4pPr marL="369094" indent="0">
              <a:buNone/>
              <a:defRPr/>
            </a:lvl4pPr>
            <a:lvl5pPr marL="470297" indent="0">
              <a:buNone/>
              <a:defRPr/>
            </a:lvl5pPr>
          </a:lstStyle>
          <a:p>
            <a:pPr lvl="0"/>
            <a:r>
              <a:rPr lang="en-AU" dirty="0" err="1"/>
              <a:t>Subheader</a:t>
            </a:r>
            <a:r>
              <a:rPr lang="en-AU" dirty="0"/>
              <a:t>, first line of text, no bullets</a:t>
            </a:r>
          </a:p>
        </p:txBody>
      </p:sp>
      <p:sp>
        <p:nvSpPr>
          <p:cNvPr id="10"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1" name="Straight Connector 10"/>
          <p:cNvCxnSpPr/>
          <p:nvPr userDrawn="1"/>
        </p:nvCxnSpPr>
        <p:spPr>
          <a:xfrm>
            <a:off x="575735" y="6311899"/>
            <a:ext cx="1104053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635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Red Title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a:t>
            </a:r>
            <a:br>
              <a:rPr lang="en-US" dirty="0"/>
            </a:br>
            <a:r>
              <a:rPr lang="en-US" dirty="0"/>
              <a:t>Master title style</a:t>
            </a:r>
            <a:endParaRPr lang="en-AU" dirty="0"/>
          </a:p>
        </p:txBody>
      </p:sp>
      <p:sp>
        <p:nvSpPr>
          <p:cNvPr id="7" name="Picture Placeholder 6"/>
          <p:cNvSpPr>
            <a:spLocks noGrp="1"/>
          </p:cNvSpPr>
          <p:nvPr>
            <p:ph type="pic" sz="quarter" idx="13"/>
          </p:nvPr>
        </p:nvSpPr>
        <p:spPr>
          <a:xfrm>
            <a:off x="575735" y="1817688"/>
            <a:ext cx="11040533" cy="4362450"/>
          </a:xfrm>
        </p:spPr>
        <p:txBody>
          <a:bodyPr/>
          <a:lstStyle/>
          <a:p>
            <a:endParaRPr lang="en-US"/>
          </a:p>
        </p:txBody>
      </p:sp>
      <p:sp>
        <p:nvSpPr>
          <p:cNvPr id="8"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0"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2" name="Straight Connector 11"/>
          <p:cNvCxnSpPr/>
          <p:nvPr userDrawn="1"/>
        </p:nvCxnSpPr>
        <p:spPr>
          <a:xfrm>
            <a:off x="575735" y="6311899"/>
            <a:ext cx="1104053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423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Obj" preserve="1">
  <p:cSld name="Red Title and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a:t>
            </a:r>
            <a:br>
              <a:rPr lang="en-US" dirty="0"/>
            </a:br>
            <a:r>
              <a:rPr lang="en-US" dirty="0"/>
              <a:t>Master title style</a:t>
            </a:r>
          </a:p>
        </p:txBody>
      </p:sp>
      <p:sp>
        <p:nvSpPr>
          <p:cNvPr id="3" name="Content Placeholder 2"/>
          <p:cNvSpPr>
            <a:spLocks noGrp="1"/>
          </p:cNvSpPr>
          <p:nvPr>
            <p:ph sz="half" idx="1"/>
          </p:nvPr>
        </p:nvSpPr>
        <p:spPr>
          <a:xfrm>
            <a:off x="575733" y="1825625"/>
            <a:ext cx="544406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44406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6089997" y="1817688"/>
            <a:ext cx="0" cy="436245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Date Placeholder 3"/>
          <p:cNvSpPr>
            <a:spLocks noGrp="1"/>
          </p:cNvSpPr>
          <p:nvPr>
            <p:ph type="dt" sz="half" idx="10"/>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1"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12"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3" name="Straight Connector 12"/>
          <p:cNvCxnSpPr/>
          <p:nvPr userDrawn="1"/>
        </p:nvCxnSpPr>
        <p:spPr>
          <a:xfrm>
            <a:off x="575735" y="6311899"/>
            <a:ext cx="1104053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7322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Red Title and 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75733" y="1817691"/>
            <a:ext cx="5417387" cy="687387"/>
          </a:xfrm>
        </p:spPr>
        <p:txBody>
          <a:bodyPr anchor="t"/>
          <a:lstStyle>
            <a:lvl1pPr marL="0" indent="0">
              <a:lnSpc>
                <a:spcPct val="85000"/>
              </a:lnSpc>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a:t>
            </a:r>
            <a:br>
              <a:rPr lang="en-US" dirty="0"/>
            </a:br>
            <a:r>
              <a:rPr lang="en-US" dirty="0"/>
              <a:t>text styles</a:t>
            </a:r>
          </a:p>
        </p:txBody>
      </p:sp>
      <p:sp>
        <p:nvSpPr>
          <p:cNvPr id="4" name="Content Placeholder 3"/>
          <p:cNvSpPr>
            <a:spLocks noGrp="1"/>
          </p:cNvSpPr>
          <p:nvPr>
            <p:ph sz="half" idx="2"/>
          </p:nvPr>
        </p:nvSpPr>
        <p:spPr>
          <a:xfrm>
            <a:off x="575733" y="2611000"/>
            <a:ext cx="5417387" cy="357866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86889" y="1817690"/>
            <a:ext cx="5419200" cy="687387"/>
          </a:xfrm>
        </p:spPr>
        <p:txBody>
          <a:bodyPr anchor="t"/>
          <a:lstStyle>
            <a:lvl1pPr marL="0" indent="0">
              <a:lnSpc>
                <a:spcPct val="85000"/>
              </a:lnSpc>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a:t>
            </a:r>
            <a:br>
              <a:rPr lang="en-US" dirty="0"/>
            </a:br>
            <a:r>
              <a:rPr lang="en-US" dirty="0"/>
              <a:t>text styles</a:t>
            </a:r>
          </a:p>
        </p:txBody>
      </p:sp>
      <p:sp>
        <p:nvSpPr>
          <p:cNvPr id="6" name="Content Placeholder 5"/>
          <p:cNvSpPr>
            <a:spLocks noGrp="1"/>
          </p:cNvSpPr>
          <p:nvPr>
            <p:ph sz="quarter" idx="4"/>
          </p:nvPr>
        </p:nvSpPr>
        <p:spPr>
          <a:xfrm>
            <a:off x="6186889" y="2611000"/>
            <a:ext cx="5419200" cy="35786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AU"/>
          </a:p>
        </p:txBody>
      </p:sp>
      <p:cxnSp>
        <p:nvCxnSpPr>
          <p:cNvPr id="11" name="Straight Connector 10"/>
          <p:cNvCxnSpPr/>
          <p:nvPr userDrawn="1"/>
        </p:nvCxnSpPr>
        <p:spPr>
          <a:xfrm>
            <a:off x="6089997" y="1817688"/>
            <a:ext cx="0" cy="436245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Date Placeholder 3"/>
          <p:cNvSpPr>
            <a:spLocks noGrp="1"/>
          </p:cNvSpPr>
          <p:nvPr>
            <p:ph type="dt" sz="half" idx="10"/>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4" name="Slide Number Placeholder 5"/>
          <p:cNvSpPr>
            <a:spLocks noGrp="1"/>
          </p:cNvSpPr>
          <p:nvPr>
            <p:ph type="sldNum" sz="quarter" idx="12"/>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15"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6" name="Straight Connector 15"/>
          <p:cNvCxnSpPr/>
          <p:nvPr userDrawn="1"/>
        </p:nvCxnSpPr>
        <p:spPr>
          <a:xfrm>
            <a:off x="575735" y="6311899"/>
            <a:ext cx="1104053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2994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Only" preserve="1">
  <p:cSld name="Red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a:t>
            </a:r>
            <a:br>
              <a:rPr lang="en-US" dirty="0"/>
            </a:br>
            <a:r>
              <a:rPr lang="en-US" dirty="0"/>
              <a:t>Master title style</a:t>
            </a:r>
          </a:p>
        </p:txBody>
      </p:sp>
      <p:sp>
        <p:nvSpPr>
          <p:cNvPr id="6"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8"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9"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0" name="Straight Connector 9"/>
          <p:cNvCxnSpPr/>
          <p:nvPr userDrawn="1"/>
        </p:nvCxnSpPr>
        <p:spPr>
          <a:xfrm>
            <a:off x="575735" y="6311899"/>
            <a:ext cx="1104053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5789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ue Section Divider 2">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noFill/>
            </a:endParaRPr>
          </a:p>
        </p:txBody>
      </p:sp>
      <p:sp>
        <p:nvSpPr>
          <p:cNvPr id="15"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7"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p>
            <a:r>
              <a:rPr lang="en-AU"/>
              <a:t>Click to edit Master title style</a:t>
            </a:r>
            <a:endParaRPr lang="en-US"/>
          </a:p>
        </p:txBody>
      </p:sp>
    </p:spTree>
    <p:extLst>
      <p:ext uri="{BB962C8B-B14F-4D97-AF65-F5344CB8AC3E}">
        <p14:creationId xmlns:p14="http://schemas.microsoft.com/office/powerpoint/2010/main" val="219329608"/>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ue Section Divider 3">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noFill/>
            </a:endParaRPr>
          </a:p>
        </p:txBody>
      </p:sp>
      <p:sp>
        <p:nvSpPr>
          <p:cNvPr id="12"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4"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p>
            <a:r>
              <a:rPr lang="en-AU"/>
              <a:t>Click to edit Master title style</a:t>
            </a:r>
            <a:endParaRPr lang="en-US"/>
          </a:p>
        </p:txBody>
      </p:sp>
    </p:spTree>
    <p:extLst>
      <p:ext uri="{BB962C8B-B14F-4D97-AF65-F5344CB8AC3E}">
        <p14:creationId xmlns:p14="http://schemas.microsoft.com/office/powerpoint/2010/main" val="3570163705"/>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ue Section Divider 4">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bwMode="white">
          <a:xfrm>
            <a:off x="0" y="6311900"/>
            <a:ext cx="121920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ounded Rectangle 19"/>
          <p:cNvSpPr/>
          <p:nvPr userDrawn="1"/>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noFill/>
            </a:endParaRPr>
          </a:p>
        </p:txBody>
      </p:sp>
      <p:sp>
        <p:nvSpPr>
          <p:cNvPr id="12"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4"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
        <p:nvSpPr>
          <p:cNvPr id="4" name="Title 3"/>
          <p:cNvSpPr>
            <a:spLocks noGrp="1"/>
          </p:cNvSpPr>
          <p:nvPr>
            <p:ph type="title"/>
          </p:nvPr>
        </p:nvSpPr>
        <p:spPr/>
        <p:txBody>
          <a:bodyPr/>
          <a:lstStyle/>
          <a:p>
            <a:r>
              <a:rPr lang="en-AU"/>
              <a:t>Click to edit Master title style</a:t>
            </a:r>
            <a:endParaRPr lang="en-US"/>
          </a:p>
        </p:txBody>
      </p:sp>
    </p:spTree>
    <p:extLst>
      <p:ext uri="{BB962C8B-B14F-4D97-AF65-F5344CB8AC3E}">
        <p14:creationId xmlns:p14="http://schemas.microsoft.com/office/powerpoint/2010/main" val="3578551399"/>
      </p:ext>
    </p:extLst>
  </p:cSld>
  <p:clrMapOvr>
    <a:masterClrMapping/>
  </p:clrMapOvr>
  <p:extLst>
    <p:ext uri="{DCECCB84-F9BA-43D5-87BE-67443E8EF086}">
      <p15:sldGuideLst xmlns:p15="http://schemas.microsoft.com/office/powerpoint/2012/main">
        <p15:guide id="1" orient="horz" pos="1253" userDrawn="1">
          <p15:clr>
            <a:srgbClr val="FBAE40"/>
          </p15:clr>
        </p15:guide>
        <p15:guide id="3" orient="horz" pos="1480" userDrawn="1">
          <p15:clr>
            <a:srgbClr val="FBAE40"/>
          </p15:clr>
        </p15:guide>
        <p15:guide id="4" orient="horz" pos="550" userDrawn="1">
          <p15:clr>
            <a:srgbClr val="FBAE40"/>
          </p15:clr>
        </p15:guide>
        <p15:guide id="5" orient="horz" pos="1742"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theme" Target="../theme/theme2.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736" y="864587"/>
            <a:ext cx="8633581" cy="1080229"/>
          </a:xfrm>
          <a:prstGeom prst="rect">
            <a:avLst/>
          </a:prstGeom>
        </p:spPr>
        <p:txBody>
          <a:bodyPr vert="horz" lIns="0" tIns="0" rIns="0" bIns="0" rtlCol="0" anchor="t" anchorCtr="0">
            <a:noAutofit/>
          </a:bodyPr>
          <a:lstStyle/>
          <a:p>
            <a:r>
              <a:rPr lang="en-US" dirty="0"/>
              <a:t>Click to edit</a:t>
            </a:r>
            <a:br>
              <a:rPr lang="en-US" dirty="0"/>
            </a:br>
            <a:r>
              <a:rPr lang="en-US" dirty="0"/>
              <a:t>Master title style</a:t>
            </a:r>
          </a:p>
        </p:txBody>
      </p:sp>
      <p:sp>
        <p:nvSpPr>
          <p:cNvPr id="3" name="Text Placeholder 2"/>
          <p:cNvSpPr>
            <a:spLocks noGrp="1"/>
          </p:cNvSpPr>
          <p:nvPr>
            <p:ph type="body" idx="1"/>
          </p:nvPr>
        </p:nvSpPr>
        <p:spPr>
          <a:xfrm>
            <a:off x="575735" y="2196334"/>
            <a:ext cx="11040533" cy="3980629"/>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p:cNvCxnSpPr/>
          <p:nvPr/>
        </p:nvCxnSpPr>
        <p:spPr>
          <a:xfrm>
            <a:off x="575735" y="6311899"/>
            <a:ext cx="1104053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Date Placeholder 3"/>
          <p:cNvSpPr>
            <a:spLocks noGrp="1"/>
          </p:cNvSpPr>
          <p:nvPr>
            <p:ph type="dt" sz="half" idx="2"/>
          </p:nvPr>
        </p:nvSpPr>
        <p:spPr>
          <a:xfrm>
            <a:off x="575735" y="6424626"/>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3"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a:p>
        </p:txBody>
      </p:sp>
    </p:spTree>
    <p:extLst>
      <p:ext uri="{BB962C8B-B14F-4D97-AF65-F5344CB8AC3E}">
        <p14:creationId xmlns:p14="http://schemas.microsoft.com/office/powerpoint/2010/main" val="4067214677"/>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94" r:id="rId3"/>
    <p:sldLayoutId id="2147483917" r:id="rId4"/>
    <p:sldLayoutId id="2147483918" r:id="rId5"/>
    <p:sldLayoutId id="2147483919" r:id="rId6"/>
    <p:sldLayoutId id="2147483941" r:id="rId7"/>
    <p:sldLayoutId id="2147483895" r:id="rId8"/>
    <p:sldLayoutId id="2147483896" r:id="rId9"/>
    <p:sldLayoutId id="2147483897" r:id="rId10"/>
    <p:sldLayoutId id="2147483865" r:id="rId11"/>
    <p:sldLayoutId id="2147483866" r:id="rId12"/>
    <p:sldLayoutId id="2147483867" r:id="rId13"/>
    <p:sldLayoutId id="2147483868" r:id="rId14"/>
    <p:sldLayoutId id="2147483869" r:id="rId15"/>
    <p:sldLayoutId id="2147483870" r:id="rId16"/>
    <p:sldLayoutId id="2147483871" r:id="rId17"/>
    <p:sldLayoutId id="2147483872" r:id="rId18"/>
    <p:sldLayoutId id="2147483873" r:id="rId19"/>
    <p:sldLayoutId id="2147483874" r:id="rId20"/>
    <p:sldLayoutId id="2147483875" r:id="rId21"/>
    <p:sldLayoutId id="2147483876" r:id="rId22"/>
    <p:sldLayoutId id="2147483877" r:id="rId23"/>
    <p:sldLayoutId id="2147483878" r:id="rId24"/>
    <p:sldLayoutId id="2147483879" r:id="rId25"/>
    <p:sldLayoutId id="2147483880" r:id="rId26"/>
    <p:sldLayoutId id="2147483881" r:id="rId27"/>
    <p:sldLayoutId id="2147483882" r:id="rId28"/>
    <p:sldLayoutId id="2147483883" r:id="rId29"/>
    <p:sldLayoutId id="2147483884" r:id="rId30"/>
    <p:sldLayoutId id="2147483885" r:id="rId31"/>
    <p:sldLayoutId id="2147483886" r:id="rId32"/>
    <p:sldLayoutId id="2147483887" r:id="rId33"/>
    <p:sldLayoutId id="2147483888" r:id="rId34"/>
    <p:sldLayoutId id="2147483889" r:id="rId35"/>
    <p:sldLayoutId id="2147483890" r:id="rId36"/>
    <p:sldLayoutId id="2147483891" r:id="rId37"/>
    <p:sldLayoutId id="2147483892" r:id="rId38"/>
    <p:sldLayoutId id="2147483893" r:id="rId39"/>
  </p:sldLayoutIdLst>
  <p:hf hdr="0" ftr="0" dt="0"/>
  <p:txStyles>
    <p:titleStyle>
      <a:lvl1pPr algn="l" defTabSz="685800" rtl="0" eaLnBrk="1" latinLnBrk="0" hangingPunct="1">
        <a:lnSpc>
          <a:spcPct val="80000"/>
        </a:lnSpc>
        <a:spcBef>
          <a:spcPct val="0"/>
        </a:spcBef>
        <a:buNone/>
        <a:defRPr sz="3375" b="1" kern="1200">
          <a:solidFill>
            <a:schemeClr val="tx1"/>
          </a:solidFill>
          <a:latin typeface="+mj-lt"/>
          <a:ea typeface="+mj-ea"/>
          <a:cs typeface="+mj-cs"/>
        </a:defRPr>
      </a:lvl1pPr>
    </p:titleStyle>
    <p:bodyStyle>
      <a:lvl1pPr marL="136922" indent="-136922" algn="l" defTabSz="685800" rtl="0" eaLnBrk="1" latinLnBrk="0" hangingPunct="1">
        <a:lnSpc>
          <a:spcPct val="90000"/>
        </a:lnSpc>
        <a:spcBef>
          <a:spcPts val="750"/>
        </a:spcBef>
        <a:buFont typeface="Arial" panose="020B0604020202020204" pitchFamily="34" charset="0"/>
        <a:buChar char="•"/>
        <a:tabLst/>
        <a:defRPr sz="1350" kern="1200">
          <a:solidFill>
            <a:schemeClr val="tx1"/>
          </a:solidFill>
          <a:latin typeface="+mn-lt"/>
          <a:ea typeface="+mn-ea"/>
          <a:cs typeface="+mn-cs"/>
        </a:defRPr>
      </a:lvl1pPr>
      <a:lvl2pPr marL="267891" indent="-130969" algn="l" defTabSz="685800" rtl="0" eaLnBrk="1" latinLnBrk="0" hangingPunct="1">
        <a:lnSpc>
          <a:spcPct val="90000"/>
        </a:lnSpc>
        <a:spcBef>
          <a:spcPts val="375"/>
        </a:spcBef>
        <a:buFont typeface="Arial" panose="020B0604020202020204" pitchFamily="34" charset="0"/>
        <a:buChar char="•"/>
        <a:tabLst/>
        <a:defRPr sz="1200" kern="1200">
          <a:solidFill>
            <a:schemeClr val="tx1"/>
          </a:solidFill>
          <a:latin typeface="+mn-lt"/>
          <a:ea typeface="+mn-ea"/>
          <a:cs typeface="+mn-cs"/>
        </a:defRPr>
      </a:lvl2pPr>
      <a:lvl3pPr marL="369094" indent="-101204" algn="l" defTabSz="685800" rtl="0" eaLnBrk="1" latinLnBrk="0" hangingPunct="1">
        <a:lnSpc>
          <a:spcPct val="90000"/>
        </a:lnSpc>
        <a:spcBef>
          <a:spcPts val="375"/>
        </a:spcBef>
        <a:buFont typeface="Arial" panose="020B0604020202020204" pitchFamily="34" charset="0"/>
        <a:buChar char="•"/>
        <a:tabLst/>
        <a:defRPr sz="1050" kern="1200">
          <a:solidFill>
            <a:schemeClr val="tx1"/>
          </a:solidFill>
          <a:latin typeface="+mn-lt"/>
          <a:ea typeface="+mn-ea"/>
          <a:cs typeface="+mn-cs"/>
        </a:defRPr>
      </a:lvl3pPr>
      <a:lvl4pPr marL="470297" indent="-101204" algn="l" defTabSz="685800" rtl="0" eaLnBrk="1" latinLnBrk="0" hangingPunct="1">
        <a:lnSpc>
          <a:spcPct val="90000"/>
        </a:lnSpc>
        <a:spcBef>
          <a:spcPts val="375"/>
        </a:spcBef>
        <a:buFont typeface="Arial" panose="020B0604020202020204" pitchFamily="34" charset="0"/>
        <a:buChar char="•"/>
        <a:tabLst/>
        <a:defRPr sz="900" kern="1200">
          <a:solidFill>
            <a:schemeClr val="tx1"/>
          </a:solidFill>
          <a:latin typeface="+mn-lt"/>
          <a:ea typeface="+mn-ea"/>
          <a:cs typeface="+mn-cs"/>
        </a:defRPr>
      </a:lvl4pPr>
      <a:lvl5pPr marL="571500" indent="-101204" algn="l" defTabSz="685800" rtl="0" eaLnBrk="1" latinLnBrk="0" hangingPunct="1">
        <a:lnSpc>
          <a:spcPct val="90000"/>
        </a:lnSpc>
        <a:spcBef>
          <a:spcPts val="375"/>
        </a:spcBef>
        <a:buFont typeface="Arial" panose="020B0604020202020204" pitchFamily="34" charset="0"/>
        <a:buChar char="•"/>
        <a:tabLst/>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userDrawn="1">
          <p15:clr>
            <a:srgbClr val="F26B43"/>
          </p15:clr>
        </p15:guide>
        <p15:guide id="2" pos="7317" userDrawn="1">
          <p15:clr>
            <a:srgbClr val="F26B43"/>
          </p15:clr>
        </p15:guide>
        <p15:guide id="3" orient="horz" pos="278" userDrawn="1">
          <p15:clr>
            <a:srgbClr val="F26B43"/>
          </p15:clr>
        </p15:guide>
        <p15:guide id="4" orient="horz" pos="4042" userDrawn="1">
          <p15:clr>
            <a:srgbClr val="F26B43"/>
          </p15:clr>
        </p15:guide>
        <p15:guide id="5" orient="horz" pos="992" userDrawn="1">
          <p15:clr>
            <a:srgbClr val="F26B43"/>
          </p15:clr>
        </p15:guide>
        <p15:guide id="6" orient="horz" pos="1145" userDrawn="1">
          <p15:clr>
            <a:srgbClr val="F26B43"/>
          </p15:clr>
        </p15:guide>
        <p15:guide id="7" orient="horz" pos="3976" userDrawn="1">
          <p15:clr>
            <a:srgbClr val="F26B43"/>
          </p15:clr>
        </p15:guide>
        <p15:guide id="8" orient="horz" pos="4133" userDrawn="1">
          <p15:clr>
            <a:srgbClr val="F26B43"/>
          </p15:clr>
        </p15:guide>
        <p15:guide id="9" orient="horz" pos="3893" userDrawn="1">
          <p15:clr>
            <a:srgbClr val="F26B43"/>
          </p15:clr>
        </p15:guide>
        <p15:guide id="10" orient="horz" pos="55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735" y="627963"/>
            <a:ext cx="11040533" cy="941541"/>
          </a:xfrm>
          <a:prstGeom prst="rect">
            <a:avLst/>
          </a:prstGeom>
        </p:spPr>
        <p:txBody>
          <a:bodyPr vert="horz" lIns="0" tIns="0" rIns="0" bIns="0" rtlCol="0" anchor="t" anchorCtr="0">
            <a:noAutofit/>
          </a:bodyPr>
          <a:lstStyle/>
          <a:p>
            <a:r>
              <a:rPr lang="en-US" dirty="0"/>
              <a:t>Click to edit</a:t>
            </a:r>
            <a:br>
              <a:rPr lang="en-US" dirty="0"/>
            </a:br>
            <a:r>
              <a:rPr lang="en-US" dirty="0"/>
              <a:t>Master title style</a:t>
            </a:r>
          </a:p>
        </p:txBody>
      </p:sp>
      <p:sp>
        <p:nvSpPr>
          <p:cNvPr id="3" name="Text Placeholder 2"/>
          <p:cNvSpPr>
            <a:spLocks noGrp="1"/>
          </p:cNvSpPr>
          <p:nvPr>
            <p:ph type="body" idx="1"/>
          </p:nvPr>
        </p:nvSpPr>
        <p:spPr>
          <a:xfrm>
            <a:off x="575735" y="1825625"/>
            <a:ext cx="11040533" cy="4351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p:cNvCxnSpPr/>
          <p:nvPr/>
        </p:nvCxnSpPr>
        <p:spPr>
          <a:xfrm>
            <a:off x="575735" y="6311899"/>
            <a:ext cx="1104053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575735" y="474378"/>
            <a:ext cx="11040532" cy="564959"/>
          </a:xfrm>
          <a:custGeom>
            <a:avLst/>
            <a:gdLst>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6" fmla="*/ 112995 w 8280400"/>
              <a:gd name="connsiteY6" fmla="*/ 677954 h 677954"/>
              <a:gd name="connsiteX7" fmla="*/ 0 w 8280400"/>
              <a:gd name="connsiteY7" fmla="*/ 564959 h 677954"/>
              <a:gd name="connsiteX8" fmla="*/ 0 w 8280400"/>
              <a:gd name="connsiteY8" fmla="*/ 112995 h 677954"/>
              <a:gd name="connsiteX0" fmla="*/ 112995 w 8280400"/>
              <a:gd name="connsiteY0" fmla="*/ 677954 h 769394"/>
              <a:gd name="connsiteX1" fmla="*/ 0 w 8280400"/>
              <a:gd name="connsiteY1" fmla="*/ 564959 h 769394"/>
              <a:gd name="connsiteX2" fmla="*/ 0 w 8280400"/>
              <a:gd name="connsiteY2" fmla="*/ 112995 h 769394"/>
              <a:gd name="connsiteX3" fmla="*/ 112995 w 8280400"/>
              <a:gd name="connsiteY3" fmla="*/ 0 h 769394"/>
              <a:gd name="connsiteX4" fmla="*/ 8167405 w 8280400"/>
              <a:gd name="connsiteY4" fmla="*/ 0 h 769394"/>
              <a:gd name="connsiteX5" fmla="*/ 8280400 w 8280400"/>
              <a:gd name="connsiteY5" fmla="*/ 112995 h 769394"/>
              <a:gd name="connsiteX6" fmla="*/ 8280400 w 8280400"/>
              <a:gd name="connsiteY6" fmla="*/ 564959 h 769394"/>
              <a:gd name="connsiteX7" fmla="*/ 8167405 w 8280400"/>
              <a:gd name="connsiteY7" fmla="*/ 677954 h 769394"/>
              <a:gd name="connsiteX8" fmla="*/ 204435 w 8280400"/>
              <a:gd name="connsiteY8" fmla="*/ 769394 h 769394"/>
              <a:gd name="connsiteX0" fmla="*/ 112995 w 8280400"/>
              <a:gd name="connsiteY0" fmla="*/ 677954 h 677954"/>
              <a:gd name="connsiteX1" fmla="*/ 0 w 8280400"/>
              <a:gd name="connsiteY1" fmla="*/ 564959 h 677954"/>
              <a:gd name="connsiteX2" fmla="*/ 0 w 8280400"/>
              <a:gd name="connsiteY2" fmla="*/ 112995 h 677954"/>
              <a:gd name="connsiteX3" fmla="*/ 112995 w 8280400"/>
              <a:gd name="connsiteY3" fmla="*/ 0 h 677954"/>
              <a:gd name="connsiteX4" fmla="*/ 8167405 w 8280400"/>
              <a:gd name="connsiteY4" fmla="*/ 0 h 677954"/>
              <a:gd name="connsiteX5" fmla="*/ 8280400 w 8280400"/>
              <a:gd name="connsiteY5" fmla="*/ 112995 h 677954"/>
              <a:gd name="connsiteX6" fmla="*/ 8280400 w 8280400"/>
              <a:gd name="connsiteY6" fmla="*/ 564959 h 677954"/>
              <a:gd name="connsiteX7" fmla="*/ 8167405 w 8280400"/>
              <a:gd name="connsiteY7" fmla="*/ 677954 h 677954"/>
              <a:gd name="connsiteX0" fmla="*/ 0 w 8280400"/>
              <a:gd name="connsiteY0" fmla="*/ 564959 h 677954"/>
              <a:gd name="connsiteX1" fmla="*/ 0 w 8280400"/>
              <a:gd name="connsiteY1" fmla="*/ 112995 h 677954"/>
              <a:gd name="connsiteX2" fmla="*/ 112995 w 8280400"/>
              <a:gd name="connsiteY2" fmla="*/ 0 h 677954"/>
              <a:gd name="connsiteX3" fmla="*/ 8167405 w 8280400"/>
              <a:gd name="connsiteY3" fmla="*/ 0 h 677954"/>
              <a:gd name="connsiteX4" fmla="*/ 8280400 w 8280400"/>
              <a:gd name="connsiteY4" fmla="*/ 112995 h 677954"/>
              <a:gd name="connsiteX5" fmla="*/ 8280400 w 8280400"/>
              <a:gd name="connsiteY5" fmla="*/ 564959 h 677954"/>
              <a:gd name="connsiteX6" fmla="*/ 8167405 w 8280400"/>
              <a:gd name="connsiteY6" fmla="*/ 677954 h 677954"/>
              <a:gd name="connsiteX0" fmla="*/ 0 w 8280400"/>
              <a:gd name="connsiteY0" fmla="*/ 112995 h 677954"/>
              <a:gd name="connsiteX1" fmla="*/ 112995 w 8280400"/>
              <a:gd name="connsiteY1" fmla="*/ 0 h 677954"/>
              <a:gd name="connsiteX2" fmla="*/ 8167405 w 8280400"/>
              <a:gd name="connsiteY2" fmla="*/ 0 h 677954"/>
              <a:gd name="connsiteX3" fmla="*/ 8280400 w 8280400"/>
              <a:gd name="connsiteY3" fmla="*/ 112995 h 677954"/>
              <a:gd name="connsiteX4" fmla="*/ 8280400 w 8280400"/>
              <a:gd name="connsiteY4" fmla="*/ 564959 h 677954"/>
              <a:gd name="connsiteX5" fmla="*/ 8167405 w 8280400"/>
              <a:gd name="connsiteY5" fmla="*/ 677954 h 677954"/>
              <a:gd name="connsiteX0" fmla="*/ 0 w 8280400"/>
              <a:gd name="connsiteY0" fmla="*/ 112995 h 564959"/>
              <a:gd name="connsiteX1" fmla="*/ 112995 w 8280400"/>
              <a:gd name="connsiteY1" fmla="*/ 0 h 564959"/>
              <a:gd name="connsiteX2" fmla="*/ 8167405 w 8280400"/>
              <a:gd name="connsiteY2" fmla="*/ 0 h 564959"/>
              <a:gd name="connsiteX3" fmla="*/ 8280400 w 8280400"/>
              <a:gd name="connsiteY3" fmla="*/ 112995 h 564959"/>
              <a:gd name="connsiteX4" fmla="*/ 8280400 w 8280400"/>
              <a:gd name="connsiteY4" fmla="*/ 564959 h 564959"/>
              <a:gd name="connsiteX0" fmla="*/ 0 w 8167405"/>
              <a:gd name="connsiteY0" fmla="*/ 0 h 564959"/>
              <a:gd name="connsiteX1" fmla="*/ 8054410 w 8167405"/>
              <a:gd name="connsiteY1" fmla="*/ 0 h 564959"/>
              <a:gd name="connsiteX2" fmla="*/ 8167405 w 8167405"/>
              <a:gd name="connsiteY2" fmla="*/ 112995 h 564959"/>
              <a:gd name="connsiteX3" fmla="*/ 8167405 w 8167405"/>
              <a:gd name="connsiteY3" fmla="*/ 564959 h 564959"/>
            </a:gdLst>
            <a:ahLst/>
            <a:cxnLst>
              <a:cxn ang="0">
                <a:pos x="connsiteX0" y="connsiteY0"/>
              </a:cxn>
              <a:cxn ang="0">
                <a:pos x="connsiteX1" y="connsiteY1"/>
              </a:cxn>
              <a:cxn ang="0">
                <a:pos x="connsiteX2" y="connsiteY2"/>
              </a:cxn>
              <a:cxn ang="0">
                <a:pos x="connsiteX3" y="connsiteY3"/>
              </a:cxn>
            </a:cxnLst>
            <a:rect l="l" t="t" r="r" b="b"/>
            <a:pathLst>
              <a:path w="8167405" h="564959">
                <a:moveTo>
                  <a:pt x="0" y="0"/>
                </a:moveTo>
                <a:lnTo>
                  <a:pt x="8054410" y="0"/>
                </a:lnTo>
                <a:cubicBezTo>
                  <a:pt x="8116815" y="0"/>
                  <a:pt x="8167405" y="50590"/>
                  <a:pt x="8167405" y="112995"/>
                </a:cubicBezTo>
                <a:lnTo>
                  <a:pt x="8167405" y="564959"/>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4" name="Date Placeholder 3"/>
          <p:cNvSpPr>
            <a:spLocks noGrp="1"/>
          </p:cNvSpPr>
          <p:nvPr>
            <p:ph type="dt" sz="half" idx="2"/>
          </p:nvPr>
        </p:nvSpPr>
        <p:spPr>
          <a:xfrm>
            <a:off x="575735" y="6416675"/>
            <a:ext cx="1695829" cy="160338"/>
          </a:xfrm>
          <a:prstGeom prst="rect">
            <a:avLst/>
          </a:prstGeom>
        </p:spPr>
        <p:txBody>
          <a:bodyPr vert="horz" lIns="0" tIns="0" rIns="0" bIns="0" rtlCol="0" anchor="t" anchorCtr="0"/>
          <a:lstStyle>
            <a:lvl1pPr algn="l">
              <a:defRPr sz="900">
                <a:solidFill>
                  <a:schemeClr val="tx1"/>
                </a:solidFill>
              </a:defRPr>
            </a:lvl1pPr>
          </a:lstStyle>
          <a:p>
            <a:r>
              <a:rPr lang="en-US"/>
              <a:t>Epworth HealthCare</a:t>
            </a:r>
            <a:endParaRPr lang="en-AU" dirty="0"/>
          </a:p>
        </p:txBody>
      </p:sp>
      <p:sp>
        <p:nvSpPr>
          <p:cNvPr id="18" name="Slide Number Placeholder 5"/>
          <p:cNvSpPr>
            <a:spLocks noGrp="1"/>
          </p:cNvSpPr>
          <p:nvPr>
            <p:ph type="sldNum" sz="quarter" idx="4"/>
          </p:nvPr>
        </p:nvSpPr>
        <p:spPr>
          <a:xfrm>
            <a:off x="11184467" y="6426303"/>
            <a:ext cx="431800" cy="138361"/>
          </a:xfrm>
          <a:prstGeom prst="rect">
            <a:avLst/>
          </a:prstGeom>
        </p:spPr>
        <p:txBody>
          <a:bodyPr vert="horz" lIns="0" tIns="0" rIns="0" bIns="0" rtlCol="0" anchor="t" anchorCtr="0"/>
          <a:lstStyle>
            <a:lvl1pPr algn="r">
              <a:defRPr sz="900">
                <a:solidFill>
                  <a:schemeClr val="tx1"/>
                </a:solidFill>
              </a:defRPr>
            </a:lvl1pPr>
          </a:lstStyle>
          <a:p>
            <a:fld id="{93CC22B4-FF88-4104-B0A4-E2B7F0DB3797}" type="slidenum">
              <a:rPr lang="en-AU" smtClean="0"/>
              <a:pPr/>
              <a:t>‹#›</a:t>
            </a:fld>
            <a:endParaRPr lang="en-AU" dirty="0"/>
          </a:p>
        </p:txBody>
      </p:sp>
    </p:spTree>
    <p:extLst>
      <p:ext uri="{BB962C8B-B14F-4D97-AF65-F5344CB8AC3E}">
        <p14:creationId xmlns:p14="http://schemas.microsoft.com/office/powerpoint/2010/main" val="3934808042"/>
      </p:ext>
    </p:extLst>
  </p:cSld>
  <p:clrMap bg1="lt1" tx1="dk1" bg2="lt2" tx2="dk2" accent1="accent1" accent2="accent2" accent3="accent3" accent4="accent4" accent5="accent5" accent6="accent6" hlink="hlink" folHlink="folHlink"/>
  <p:sldLayoutIdLst>
    <p:sldLayoutId id="2147483820" r:id="rId1"/>
    <p:sldLayoutId id="2147483942" r:id="rId2"/>
    <p:sldLayoutId id="2147483824" r:id="rId3"/>
    <p:sldLayoutId id="2147483825" r:id="rId4"/>
    <p:sldLayoutId id="2147483826" r:id="rId5"/>
    <p:sldLayoutId id="2147483827" r:id="rId6"/>
    <p:sldLayoutId id="2147483821" r:id="rId7"/>
    <p:sldLayoutId id="2147483946" r:id="rId8"/>
    <p:sldLayoutId id="2147483822" r:id="rId9"/>
    <p:sldLayoutId id="2147483947" r:id="rId10"/>
    <p:sldLayoutId id="2147483920" r:id="rId11"/>
    <p:sldLayoutId id="2147483943" r:id="rId12"/>
    <p:sldLayoutId id="2147483926" r:id="rId13"/>
    <p:sldLayoutId id="2147483928" r:id="rId14"/>
    <p:sldLayoutId id="2147483931" r:id="rId15"/>
    <p:sldLayoutId id="2147483934" r:id="rId16"/>
    <p:sldLayoutId id="2147483921" r:id="rId17"/>
    <p:sldLayoutId id="2147483944" r:id="rId18"/>
    <p:sldLayoutId id="2147483927" r:id="rId19"/>
    <p:sldLayoutId id="2147483929" r:id="rId20"/>
    <p:sldLayoutId id="2147483932" r:id="rId21"/>
    <p:sldLayoutId id="2147483935" r:id="rId22"/>
    <p:sldLayoutId id="2147483922" r:id="rId23"/>
    <p:sldLayoutId id="2147483945" r:id="rId24"/>
    <p:sldLayoutId id="2147483951" r:id="rId25"/>
    <p:sldLayoutId id="2147483930" r:id="rId26"/>
    <p:sldLayoutId id="2147483933" r:id="rId27"/>
    <p:sldLayoutId id="2147483936" r:id="rId28"/>
  </p:sldLayoutIdLst>
  <p:hf hdr="0" ftr="0" dt="0"/>
  <p:txStyles>
    <p:titleStyle>
      <a:lvl1pPr algn="l" defTabSz="685800" rtl="0" eaLnBrk="1" latinLnBrk="0" hangingPunct="1">
        <a:lnSpc>
          <a:spcPct val="80000"/>
        </a:lnSpc>
        <a:spcBef>
          <a:spcPct val="0"/>
        </a:spcBef>
        <a:buNone/>
        <a:defRPr sz="2775" b="1" kern="1200">
          <a:solidFill>
            <a:schemeClr val="tx1"/>
          </a:solidFill>
          <a:latin typeface="+mj-lt"/>
          <a:ea typeface="+mj-ea"/>
          <a:cs typeface="+mj-cs"/>
        </a:defRPr>
      </a:lvl1pPr>
    </p:titleStyle>
    <p:bodyStyle>
      <a:lvl1pPr marL="136922" indent="-136922" algn="l" defTabSz="685800" rtl="0" eaLnBrk="1" latinLnBrk="0" hangingPunct="1">
        <a:lnSpc>
          <a:spcPct val="90000"/>
        </a:lnSpc>
        <a:spcBef>
          <a:spcPts val="750"/>
        </a:spcBef>
        <a:buFont typeface="Arial" panose="020B0604020202020204" pitchFamily="34" charset="0"/>
        <a:buChar char="•"/>
        <a:tabLst/>
        <a:defRPr sz="1350" kern="1200">
          <a:solidFill>
            <a:schemeClr val="tx1"/>
          </a:solidFill>
          <a:latin typeface="+mn-lt"/>
          <a:ea typeface="+mn-ea"/>
          <a:cs typeface="+mn-cs"/>
        </a:defRPr>
      </a:lvl1pPr>
      <a:lvl2pPr marL="267891" indent="-130969" algn="l" defTabSz="685800" rtl="0" eaLnBrk="1" latinLnBrk="0" hangingPunct="1">
        <a:lnSpc>
          <a:spcPct val="90000"/>
        </a:lnSpc>
        <a:spcBef>
          <a:spcPts val="375"/>
        </a:spcBef>
        <a:buFont typeface="Arial" panose="020B0604020202020204" pitchFamily="34" charset="0"/>
        <a:buChar char="•"/>
        <a:tabLst/>
        <a:defRPr sz="1200" kern="1200">
          <a:solidFill>
            <a:schemeClr val="tx1"/>
          </a:solidFill>
          <a:latin typeface="+mn-lt"/>
          <a:ea typeface="+mn-ea"/>
          <a:cs typeface="+mn-cs"/>
        </a:defRPr>
      </a:lvl2pPr>
      <a:lvl3pPr marL="369094" indent="-101204" algn="l" defTabSz="685800" rtl="0" eaLnBrk="1" latinLnBrk="0" hangingPunct="1">
        <a:lnSpc>
          <a:spcPct val="90000"/>
        </a:lnSpc>
        <a:spcBef>
          <a:spcPts val="375"/>
        </a:spcBef>
        <a:buFont typeface="Arial" panose="020B0604020202020204" pitchFamily="34" charset="0"/>
        <a:buChar char="•"/>
        <a:tabLst/>
        <a:defRPr sz="1050" kern="1200">
          <a:solidFill>
            <a:schemeClr val="tx1"/>
          </a:solidFill>
          <a:latin typeface="+mn-lt"/>
          <a:ea typeface="+mn-ea"/>
          <a:cs typeface="+mn-cs"/>
        </a:defRPr>
      </a:lvl3pPr>
      <a:lvl4pPr marL="470297" indent="-101204" algn="l" defTabSz="685800" rtl="0" eaLnBrk="1" latinLnBrk="0" hangingPunct="1">
        <a:lnSpc>
          <a:spcPct val="90000"/>
        </a:lnSpc>
        <a:spcBef>
          <a:spcPts val="375"/>
        </a:spcBef>
        <a:buFont typeface="Arial" panose="020B0604020202020204" pitchFamily="34" charset="0"/>
        <a:buChar char="•"/>
        <a:tabLst/>
        <a:defRPr sz="900" kern="1200">
          <a:solidFill>
            <a:schemeClr val="tx1"/>
          </a:solidFill>
          <a:latin typeface="+mn-lt"/>
          <a:ea typeface="+mn-ea"/>
          <a:cs typeface="+mn-cs"/>
        </a:defRPr>
      </a:lvl4pPr>
      <a:lvl5pPr marL="571500" indent="-101204" algn="l" defTabSz="685800" rtl="0" eaLnBrk="1" latinLnBrk="0" hangingPunct="1">
        <a:lnSpc>
          <a:spcPct val="90000"/>
        </a:lnSpc>
        <a:spcBef>
          <a:spcPts val="375"/>
        </a:spcBef>
        <a:buFont typeface="Arial" panose="020B0604020202020204" pitchFamily="34" charset="0"/>
        <a:buChar char="•"/>
        <a:tabLst/>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userDrawn="1">
          <p15:clr>
            <a:srgbClr val="F26B43"/>
          </p15:clr>
        </p15:guide>
        <p15:guide id="2" pos="7317" userDrawn="1">
          <p15:clr>
            <a:srgbClr val="F26B43"/>
          </p15:clr>
        </p15:guide>
        <p15:guide id="3" orient="horz" pos="278" userDrawn="1">
          <p15:clr>
            <a:srgbClr val="F26B43"/>
          </p15:clr>
        </p15:guide>
        <p15:guide id="4" orient="horz" pos="4042" userDrawn="1">
          <p15:clr>
            <a:srgbClr val="F26B43"/>
          </p15:clr>
        </p15:guide>
        <p15:guide id="5" orient="horz" pos="992" userDrawn="1">
          <p15:clr>
            <a:srgbClr val="F26B43"/>
          </p15:clr>
        </p15:guide>
        <p15:guide id="6" orient="horz" pos="1145" userDrawn="1">
          <p15:clr>
            <a:srgbClr val="F26B43"/>
          </p15:clr>
        </p15:guide>
        <p15:guide id="7" orient="horz" pos="3976" userDrawn="1">
          <p15:clr>
            <a:srgbClr val="F26B43"/>
          </p15:clr>
        </p15:guide>
        <p15:guide id="8" orient="horz" pos="4133" userDrawn="1">
          <p15:clr>
            <a:srgbClr val="F26B43"/>
          </p15:clr>
        </p15:guide>
        <p15:guide id="9" orient="horz" pos="389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2.xml"/><Relationship Id="rId4" Type="http://schemas.openxmlformats.org/officeDocument/2006/relationships/image" Target="../media/image36.TIF"/></Relationships>
</file>

<file path=ppt/slides/_rels/slide10.xml.rels><?xml version="1.0" encoding="UTF-8" standalone="yes"?>
<Relationships xmlns="http://schemas.openxmlformats.org/package/2006/relationships"><Relationship Id="rId2" Type="http://schemas.openxmlformats.org/officeDocument/2006/relationships/image" Target="../media/image62.TIF"/><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63.TIF"/><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64.TIF"/><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66.TIF"/><Relationship Id="rId2" Type="http://schemas.openxmlformats.org/officeDocument/2006/relationships/image" Target="../media/image65.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0.xml"/><Relationship Id="rId4" Type="http://schemas.openxmlformats.org/officeDocument/2006/relationships/image" Target="../media/image69.TIF"/></Relationships>
</file>

<file path=ppt/slides/_rels/slide15.xml.rels><?xml version="1.0" encoding="UTF-8" standalone="yes"?>
<Relationships xmlns="http://schemas.openxmlformats.org/package/2006/relationships"><Relationship Id="rId2" Type="http://schemas.openxmlformats.org/officeDocument/2006/relationships/image" Target="../media/image70.TIF"/><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71.TIF"/><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image" Target="../media/image72.TIF"/><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image" Target="../media/image73.TIF"/><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0.xml"/><Relationship Id="rId4" Type="http://schemas.openxmlformats.org/officeDocument/2006/relationships/image" Target="../media/image76.TIF"/></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TIF"/><Relationship Id="rId2" Type="http://schemas.openxmlformats.org/officeDocument/2006/relationships/image" Target="../media/image37.png"/><Relationship Id="rId1" Type="http://schemas.openxmlformats.org/officeDocument/2006/relationships/slideLayout" Target="../slideLayouts/slideLayout4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3" Type="http://schemas.openxmlformats.org/officeDocument/2006/relationships/image" Target="../media/image78.TIF"/><Relationship Id="rId2" Type="http://schemas.openxmlformats.org/officeDocument/2006/relationships/image" Target="../media/image77.pn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0.xml"/><Relationship Id="rId5" Type="http://schemas.openxmlformats.org/officeDocument/2006/relationships/image" Target="../media/image82.TIF"/><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2" Type="http://schemas.openxmlformats.org/officeDocument/2006/relationships/image" Target="../media/image83.TIF"/><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85.TIF"/><Relationship Id="rId2" Type="http://schemas.openxmlformats.org/officeDocument/2006/relationships/image" Target="../media/image84.tiff"/><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image" Target="../media/image86.TIF"/><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0.xml"/><Relationship Id="rId1" Type="http://schemas.openxmlformats.org/officeDocument/2006/relationships/video" Target="https://www.youtube.com/embed/jD8tjhVO1Tc"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40.xml"/><Relationship Id="rId1" Type="http://schemas.openxmlformats.org/officeDocument/2006/relationships/video" Target="https://www.youtube.com/embed/UQ15cqP-K8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bKDbJmBdF-0" TargetMode="External"/><Relationship Id="rId2" Type="http://schemas.openxmlformats.org/officeDocument/2006/relationships/slideLayout" Target="../slideLayouts/slideLayout40.xml"/><Relationship Id="rId1" Type="http://schemas.openxmlformats.org/officeDocument/2006/relationships/video" Target="https://www.youtube.com/embed/bKDbJmBdF-0" TargetMode="External"/><Relationship Id="rId4" Type="http://schemas.openxmlformats.org/officeDocument/2006/relationships/image" Target="../media/image89.jpeg"/></Relationships>
</file>

<file path=ppt/slides/_rels/slide28.xml.rels><?xml version="1.0" encoding="UTF-8" standalone="yes"?>
<Relationships xmlns="http://schemas.openxmlformats.org/package/2006/relationships"><Relationship Id="rId2" Type="http://schemas.openxmlformats.org/officeDocument/2006/relationships/image" Target="../media/image90.TIF"/><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www.bbc.com/news/world-us-canada-40350048" TargetMode="Externa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0.xml"/><Relationship Id="rId6" Type="http://schemas.openxmlformats.org/officeDocument/2006/relationships/image" Target="../media/image47.TIF"/><Relationship Id="rId5" Type="http://schemas.openxmlformats.org/officeDocument/2006/relationships/image" Target="../media/image46.png"/><Relationship Id="rId4" Type="http://schemas.openxmlformats.org/officeDocument/2006/relationships/image" Target="../media/image45.png"/></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nytimes.com/2007/01/03/nyregion/03life.html" TargetMode="External"/><Relationship Id="rId1" Type="http://schemas.openxmlformats.org/officeDocument/2006/relationships/slideLayout" Target="../slideLayouts/slideLayout40.xml"/><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2" Type="http://schemas.openxmlformats.org/officeDocument/2006/relationships/image" Target="../media/image94.TIF"/><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image" Target="../media/image95.TIF"/><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96.TIF"/><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image" Target="../media/image97.TIF"/><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image" Target="../media/image98.TIF"/><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100.TIF"/><Relationship Id="rId2" Type="http://schemas.openxmlformats.org/officeDocument/2006/relationships/image" Target="../media/image99.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48.TIF"/><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49.tif"/><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50.TIF"/><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40.xml"/><Relationship Id="rId4" Type="http://schemas.openxmlformats.org/officeDocument/2006/relationships/image" Target="../media/image53.TIF"/></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0.xml"/><Relationship Id="rId6" Type="http://schemas.openxmlformats.org/officeDocument/2006/relationships/image" Target="../media/image58.TIF"/><Relationship Id="rId5" Type="http://schemas.openxmlformats.org/officeDocument/2006/relationships/image" Target="../media/image57.png"/><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youtu.be/0wZtfqZ271w" TargetMode="External"/><Relationship Id="rId1" Type="http://schemas.openxmlformats.org/officeDocument/2006/relationships/slideLayout" Target="../slideLayouts/slideLayout40.xml"/><Relationship Id="rId5" Type="http://schemas.openxmlformats.org/officeDocument/2006/relationships/image" Target="../media/image61.TIF"/><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75708" y="2648045"/>
            <a:ext cx="9729463" cy="1653870"/>
          </a:xfrm>
        </p:spPr>
        <p:txBody>
          <a:bodyPr/>
          <a:lstStyle/>
          <a:p>
            <a:pPr>
              <a:lnSpc>
                <a:spcPct val="100000"/>
              </a:lnSpc>
              <a:spcBef>
                <a:spcPts val="450"/>
              </a:spcBef>
              <a:spcAft>
                <a:spcPts val="450"/>
              </a:spcAft>
            </a:pPr>
            <a:r>
              <a:rPr lang="en-AU" sz="4000" dirty="0"/>
              <a:t>COMMON HUMANITY TRAINING</a:t>
            </a:r>
            <a:br>
              <a:rPr lang="en-AU" sz="3600" dirty="0"/>
            </a:br>
            <a:r>
              <a:rPr lang="en-AU" sz="2800" dirty="0"/>
              <a:t>Free Webinar</a:t>
            </a:r>
            <a:br>
              <a:rPr lang="en-AU" sz="2800" dirty="0"/>
            </a:br>
            <a:r>
              <a:rPr lang="en-AU" sz="2800" dirty="0"/>
              <a:t>17 March 2021 (12-1pm AEDT)</a:t>
            </a:r>
            <a:br>
              <a:rPr lang="en-AU" sz="4000" dirty="0"/>
            </a:br>
            <a:br>
              <a:rPr lang="en-AU" sz="4000" dirty="0"/>
            </a:br>
            <a:r>
              <a:rPr lang="en-AU" sz="2800" dirty="0">
                <a:latin typeface="+mn-lt"/>
              </a:rPr>
              <a:t>Debbie Ling PhD, Monash University</a:t>
            </a:r>
            <a:br>
              <a:rPr lang="en-AU" sz="2800" dirty="0">
                <a:latin typeface="+mn-lt"/>
              </a:rPr>
            </a:br>
            <a:r>
              <a:rPr lang="en-AU" sz="2800" dirty="0">
                <a:latin typeface="+mn-lt"/>
              </a:rPr>
              <a:t>Member of the Australian Compassion Council, Charter for Compassion Australia</a:t>
            </a:r>
            <a:endParaRPr lang="en-AU" sz="2800" dirty="0"/>
          </a:p>
        </p:txBody>
      </p:sp>
      <p:sp>
        <p:nvSpPr>
          <p:cNvPr id="6" name="Slide Number Placeholder 5"/>
          <p:cNvSpPr>
            <a:spLocks noGrp="1"/>
          </p:cNvSpPr>
          <p:nvPr>
            <p:ph type="sldNum" sz="quarter" idx="4"/>
          </p:nvPr>
        </p:nvSpPr>
        <p:spPr/>
        <p:txBody>
          <a:bodyPr/>
          <a:lstStyle/>
          <a:p>
            <a:fld id="{93CC22B4-FF88-4104-B0A4-E2B7F0DB3797}" type="slidenum">
              <a:rPr lang="en-AU" smtClean="0"/>
              <a:pPr/>
              <a:t>1</a:t>
            </a:fld>
            <a:endParaRPr lang="en-AU" dirty="0"/>
          </a:p>
        </p:txBody>
      </p:sp>
      <p:pic>
        <p:nvPicPr>
          <p:cNvPr id="8" name="Picture 7"/>
          <p:cNvPicPr>
            <a:picLocks noChangeAspect="1"/>
          </p:cNvPicPr>
          <p:nvPr/>
        </p:nvPicPr>
        <p:blipFill>
          <a:blip r:embed="rId2"/>
          <a:stretch>
            <a:fillRect/>
          </a:stretch>
        </p:blipFill>
        <p:spPr>
          <a:xfrm>
            <a:off x="764872" y="952262"/>
            <a:ext cx="2837310" cy="896190"/>
          </a:xfrm>
          <a:prstGeom prst="rect">
            <a:avLst/>
          </a:prstGeom>
        </p:spPr>
      </p:pic>
      <p:pic>
        <p:nvPicPr>
          <p:cNvPr id="10" name="Picture 9"/>
          <p:cNvPicPr>
            <a:picLocks noChangeAspect="1"/>
          </p:cNvPicPr>
          <p:nvPr/>
        </p:nvPicPr>
        <p:blipFill>
          <a:blip r:embed="rId3"/>
          <a:stretch>
            <a:fillRect/>
          </a:stretch>
        </p:blipFill>
        <p:spPr>
          <a:xfrm>
            <a:off x="7010402" y="868218"/>
            <a:ext cx="3833090" cy="98023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9502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75734" y="554071"/>
            <a:ext cx="11040533" cy="563530"/>
          </a:xfrm>
        </p:spPr>
        <p:txBody>
          <a:bodyPr/>
          <a:lstStyle/>
          <a:p>
            <a:r>
              <a:rPr lang="en-AU" sz="2800" dirty="0"/>
              <a:t>Common humanity training content cont’d</a:t>
            </a:r>
          </a:p>
        </p:txBody>
      </p:sp>
      <p:sp>
        <p:nvSpPr>
          <p:cNvPr id="14" name="Content Placeholder 13"/>
          <p:cNvSpPr>
            <a:spLocks noGrp="1"/>
          </p:cNvSpPr>
          <p:nvPr>
            <p:ph idx="1"/>
          </p:nvPr>
        </p:nvSpPr>
        <p:spPr>
          <a:xfrm>
            <a:off x="575734" y="979054"/>
            <a:ext cx="11040533" cy="5660788"/>
          </a:xfrm>
        </p:spPr>
        <p:txBody>
          <a:bodyPr/>
          <a:lstStyle/>
          <a:p>
            <a:endParaRPr lang="en-AU" sz="2200" dirty="0"/>
          </a:p>
          <a:p>
            <a:pPr marL="0" indent="0">
              <a:buNone/>
            </a:pPr>
            <a:r>
              <a:rPr lang="en-AU" sz="2400" dirty="0"/>
              <a:t>Golden Rule “Treat others as you would like to be treated” – embedded across cultures and throughout history for several thousand years.</a:t>
            </a:r>
          </a:p>
          <a:p>
            <a:pPr marL="0" indent="0">
              <a:buNone/>
            </a:pPr>
            <a:endParaRPr lang="en-AU" sz="2400" dirty="0"/>
          </a:p>
          <a:p>
            <a:pPr marL="0" indent="0">
              <a:buNone/>
            </a:pPr>
            <a:r>
              <a:rPr lang="en-AU" sz="2400" dirty="0"/>
              <a:t>Use of logic and reasoning to guide how we view others &amp; help overcome superficial stereotypes. Easy to categorise people, takes conscious effort to see the bigger picture.</a:t>
            </a:r>
          </a:p>
          <a:p>
            <a:pPr marL="0" indent="0">
              <a:buNone/>
            </a:pPr>
            <a:endParaRPr lang="en-AU" sz="2400" dirty="0"/>
          </a:p>
          <a:p>
            <a:pPr marL="0" indent="0">
              <a:buNone/>
            </a:pPr>
            <a:r>
              <a:rPr lang="en-AU" sz="2400" dirty="0"/>
              <a:t>Emphasising similarities (e.g. “everyone wishes to be happy &amp; healthy”) instead of differences.  Even if people have different viewpoints, they still have the same needs.</a:t>
            </a:r>
          </a:p>
          <a:p>
            <a:pPr marL="0" indent="0">
              <a:buNone/>
            </a:pPr>
            <a:endParaRPr lang="en-AU" sz="2400" dirty="0"/>
          </a:p>
          <a:p>
            <a:pPr marL="0" indent="0">
              <a:buNone/>
            </a:pPr>
            <a:r>
              <a:rPr lang="en-AU" sz="2400" dirty="0"/>
              <a:t>Respecting the person’s fundamental humanity does not mean one condones negative actions. People are still held accountable for their actions. Aiming to try to fix problems, but take hatred out of the equation.</a:t>
            </a:r>
          </a:p>
          <a:p>
            <a:pPr marL="0" indent="0">
              <a:buNone/>
            </a:pPr>
            <a:endParaRPr lang="en-AU" sz="2400" dirty="0"/>
          </a:p>
          <a:p>
            <a:pPr marL="0" indent="0">
              <a:buNone/>
            </a:pPr>
            <a:endParaRPr lang="en-AU" sz="2200" dirty="0"/>
          </a:p>
          <a:p>
            <a:pPr marL="0" indent="0">
              <a:lnSpc>
                <a:spcPct val="50000"/>
              </a:lnSpc>
              <a:buNone/>
            </a:pPr>
            <a:endParaRPr lang="en-AU" sz="1200" dirty="0"/>
          </a:p>
          <a:p>
            <a:pPr marL="0" indent="0">
              <a:lnSpc>
                <a:spcPct val="50000"/>
              </a:lnSpc>
              <a:buNone/>
            </a:pPr>
            <a:endParaRPr lang="en-AU" sz="1200" dirty="0"/>
          </a:p>
          <a:p>
            <a:pPr marL="0" indent="0">
              <a:buNone/>
            </a:pPr>
            <a:endParaRPr lang="en-AU" sz="1400" dirty="0"/>
          </a:p>
          <a:p>
            <a:pPr marL="0" indent="0">
              <a:buNone/>
            </a:pPr>
            <a:endParaRPr lang="en-AU" sz="1400" dirty="0"/>
          </a:p>
          <a:p>
            <a:pPr marL="0" indent="0">
              <a:buNone/>
            </a:pPr>
            <a:endParaRPr lang="en-AU" sz="2400" dirty="0"/>
          </a:p>
          <a:p>
            <a:pPr marL="0" indent="0">
              <a:buNone/>
            </a:pPr>
            <a:endParaRPr lang="en-AU"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7526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75734" y="554071"/>
            <a:ext cx="11040533" cy="563530"/>
          </a:xfrm>
        </p:spPr>
        <p:txBody>
          <a:bodyPr/>
          <a:lstStyle/>
          <a:p>
            <a:r>
              <a:rPr lang="en-AU" sz="2800" dirty="0"/>
              <a:t>Common humanity training content cont’d</a:t>
            </a:r>
          </a:p>
        </p:txBody>
      </p:sp>
      <p:sp>
        <p:nvSpPr>
          <p:cNvPr id="14" name="Content Placeholder 13"/>
          <p:cNvSpPr>
            <a:spLocks noGrp="1"/>
          </p:cNvSpPr>
          <p:nvPr>
            <p:ph idx="1"/>
          </p:nvPr>
        </p:nvSpPr>
        <p:spPr>
          <a:xfrm>
            <a:off x="575734" y="979054"/>
            <a:ext cx="11040533" cy="5660788"/>
          </a:xfrm>
        </p:spPr>
        <p:txBody>
          <a:bodyPr/>
          <a:lstStyle/>
          <a:p>
            <a:endParaRPr lang="en-AU" sz="2200" dirty="0"/>
          </a:p>
          <a:p>
            <a:pPr marL="0" indent="0">
              <a:buNone/>
            </a:pPr>
            <a:r>
              <a:rPr lang="en-AU" sz="2400" dirty="0"/>
              <a:t>Heightening awareness of interdependence e.g. babies are born completely helpless. Major collective effort to successfully raise the baby to adulthood. Requires a range of caregivers and resources.</a:t>
            </a:r>
          </a:p>
          <a:p>
            <a:pPr marL="0" indent="0">
              <a:buNone/>
            </a:pPr>
            <a:endParaRPr lang="en-AU" sz="2400" dirty="0"/>
          </a:p>
          <a:p>
            <a:pPr marL="0" indent="0">
              <a:buNone/>
            </a:pPr>
            <a:r>
              <a:rPr lang="en-AU" sz="2400" dirty="0"/>
              <a:t>Our lives are intertwined with so many others but we don’t normally focus on this e.g. farmers who grow the food, workers who transport it, shop keepers who sell it to us etc.</a:t>
            </a:r>
          </a:p>
          <a:p>
            <a:pPr marL="0" indent="0">
              <a:buNone/>
            </a:pPr>
            <a:endParaRPr lang="en-AU" sz="2400" dirty="0"/>
          </a:p>
          <a:p>
            <a:pPr marL="0" indent="0">
              <a:buNone/>
            </a:pPr>
            <a:r>
              <a:rPr lang="en-AU" sz="2400" dirty="0"/>
              <a:t>Useful to acknowledge examples of strangers helping and supporting others e.g. </a:t>
            </a:r>
          </a:p>
          <a:p>
            <a:pPr marL="0" indent="0">
              <a:buNone/>
            </a:pPr>
            <a:r>
              <a:rPr lang="en-AU" sz="2400" dirty="0"/>
              <a:t>Thai soccer boys team trapped whilst caving for 2 weeks in 2018 – hundreds of volunteers, diving specialists and rescue response teams from over 18 countries attended.</a:t>
            </a:r>
          </a:p>
          <a:p>
            <a:endParaRPr lang="en-AU" sz="2400" dirty="0"/>
          </a:p>
          <a:p>
            <a:endParaRPr lang="en-AU" sz="2400" dirty="0"/>
          </a:p>
          <a:p>
            <a:endParaRPr lang="en-AU" sz="2400" dirty="0"/>
          </a:p>
          <a:p>
            <a:endParaRPr lang="en-AU" sz="2400" dirty="0"/>
          </a:p>
          <a:p>
            <a:endParaRPr lang="en-AU" sz="2400" dirty="0"/>
          </a:p>
          <a:p>
            <a:endParaRPr lang="en-AU" sz="2400" dirty="0"/>
          </a:p>
          <a:p>
            <a:pPr marL="0" indent="0">
              <a:buNone/>
            </a:pPr>
            <a:endParaRPr lang="en-AU" sz="2400" dirty="0"/>
          </a:p>
          <a:p>
            <a:pPr marL="0" indent="0">
              <a:buNone/>
            </a:pPr>
            <a:endParaRPr lang="en-AU" sz="2200" dirty="0"/>
          </a:p>
          <a:p>
            <a:pPr marL="0" indent="0">
              <a:lnSpc>
                <a:spcPct val="50000"/>
              </a:lnSpc>
              <a:buNone/>
            </a:pPr>
            <a:endParaRPr lang="en-AU" sz="1200" dirty="0"/>
          </a:p>
          <a:p>
            <a:pPr marL="0" indent="0">
              <a:lnSpc>
                <a:spcPct val="50000"/>
              </a:lnSpc>
              <a:buNone/>
            </a:pPr>
            <a:endParaRPr lang="en-AU" sz="1200" dirty="0"/>
          </a:p>
          <a:p>
            <a:pPr marL="0" indent="0">
              <a:buNone/>
            </a:pPr>
            <a:endParaRPr lang="en-AU" sz="1400" dirty="0"/>
          </a:p>
          <a:p>
            <a:pPr marL="0" indent="0">
              <a:buNone/>
            </a:pPr>
            <a:endParaRPr lang="en-AU" sz="1400" dirty="0"/>
          </a:p>
          <a:p>
            <a:pPr marL="0" indent="0">
              <a:buNone/>
            </a:pPr>
            <a:endParaRPr lang="en-AU" sz="2400" dirty="0"/>
          </a:p>
          <a:p>
            <a:pPr marL="0" indent="0">
              <a:buNone/>
            </a:pPr>
            <a:endParaRPr lang="en-AU"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93557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3316" y="980388"/>
            <a:ext cx="10895958" cy="5297864"/>
          </a:xfrm>
        </p:spPr>
        <p:txBody>
          <a:bodyPr>
            <a:normAutofit/>
          </a:bodyPr>
          <a:lstStyle/>
          <a:p>
            <a:endParaRPr lang="en-AU" sz="1800" dirty="0">
              <a:latin typeface="Arial" panose="020B0604020202020204" pitchFamily="34" charset="0"/>
              <a:cs typeface="Arial" panose="020B0604020202020204" pitchFamily="34" charset="0"/>
            </a:endParaRPr>
          </a:p>
          <a:p>
            <a:pPr marL="0" indent="0">
              <a:buNone/>
            </a:pPr>
            <a:endParaRPr lang="en-AU" sz="1800" dirty="0">
              <a:latin typeface="Arial" panose="020B0604020202020204" pitchFamily="34" charset="0"/>
              <a:cs typeface="Arial" panose="020B0604020202020204" pitchFamily="34" charset="0"/>
            </a:endParaRPr>
          </a:p>
          <a:p>
            <a:pPr marL="0" indent="0">
              <a:buNone/>
            </a:pPr>
            <a:r>
              <a:rPr lang="en-AU" sz="2800" dirty="0">
                <a:cs typeface="Arial" panose="020B0604020202020204" pitchFamily="34" charset="0"/>
              </a:rPr>
              <a:t>Take a moment to think of all the people who have ever helped, supported or had a positive influence on you in any way whatsoever (not just key caregivers). </a:t>
            </a:r>
          </a:p>
          <a:p>
            <a:pPr marL="0" indent="0">
              <a:buNone/>
            </a:pPr>
            <a:endParaRPr lang="en-AU" sz="2800" dirty="0">
              <a:cs typeface="Arial" panose="020B0604020202020204" pitchFamily="34" charset="0"/>
            </a:endParaRPr>
          </a:p>
          <a:p>
            <a:pPr marL="0" indent="0">
              <a:buNone/>
            </a:pPr>
            <a:r>
              <a:rPr lang="en-AU" sz="2800" dirty="0">
                <a:cs typeface="Arial" panose="020B0604020202020204" pitchFamily="34" charset="0"/>
              </a:rPr>
              <a:t>It can even be quite a fleeting interchange.</a:t>
            </a:r>
          </a:p>
          <a:p>
            <a:pPr marL="0" indent="0">
              <a:buNone/>
            </a:pPr>
            <a:endParaRPr lang="en-AU" sz="2800" dirty="0">
              <a:cs typeface="Arial" panose="020B0604020202020204" pitchFamily="34" charset="0"/>
            </a:endParaRPr>
          </a:p>
          <a:p>
            <a:pPr marL="0" indent="0">
              <a:buNone/>
            </a:pPr>
            <a:endParaRPr lang="en-AU" sz="2800" dirty="0">
              <a:cs typeface="Arial" panose="020B0604020202020204" pitchFamily="34" charset="0"/>
            </a:endParaRPr>
          </a:p>
          <a:p>
            <a:pPr marL="0" indent="0">
              <a:buNone/>
            </a:pPr>
            <a:endParaRPr lang="en-AU" sz="2800" dirty="0">
              <a:cs typeface="Arial" panose="020B0604020202020204" pitchFamily="34" charset="0"/>
            </a:endParaRPr>
          </a:p>
          <a:p>
            <a:pPr marL="0" indent="0">
              <a:buNone/>
            </a:pPr>
            <a:endParaRPr lang="en-AU" sz="2400" dirty="0">
              <a:cs typeface="Arial" panose="020B0604020202020204" pitchFamily="34" charset="0"/>
            </a:endParaRPr>
          </a:p>
          <a:p>
            <a:pPr marL="0" indent="0">
              <a:buNone/>
            </a:pPr>
            <a:endParaRPr lang="en-AU" sz="2400" dirty="0">
              <a:cs typeface="Arial" panose="020B0604020202020204" pitchFamily="34" charset="0"/>
            </a:endParaRPr>
          </a:p>
          <a:p>
            <a:pPr marL="0" indent="0">
              <a:buNone/>
            </a:pPr>
            <a:endParaRPr lang="en-AU" sz="2400" dirty="0">
              <a:cs typeface="Arial" panose="020B0604020202020204" pitchFamily="34" charset="0"/>
            </a:endParaRPr>
          </a:p>
          <a:p>
            <a:pPr marL="0" indent="0">
              <a:buNone/>
            </a:pPr>
            <a:endParaRPr lang="en-AU" sz="2400" dirty="0">
              <a:cs typeface="Arial" panose="020B0604020202020204" pitchFamily="34" charset="0"/>
            </a:endParaRPr>
          </a:p>
          <a:p>
            <a:pPr marL="0" indent="0">
              <a:buNone/>
            </a:pPr>
            <a:endParaRPr lang="en-AU" sz="1800" dirty="0">
              <a:latin typeface="Arial" panose="020B0604020202020204" pitchFamily="34" charset="0"/>
              <a:cs typeface="Arial" panose="020B0604020202020204" pitchFamily="34" charset="0"/>
            </a:endParaRPr>
          </a:p>
          <a:p>
            <a:pPr marL="0" indent="0">
              <a:buNone/>
            </a:pPr>
            <a:endParaRPr lang="en-AU" sz="1800" dirty="0">
              <a:latin typeface="Arial" panose="020B0604020202020204" pitchFamily="34" charset="0"/>
              <a:cs typeface="Arial" panose="020B0604020202020204" pitchFamily="34" charset="0"/>
            </a:endParaRPr>
          </a:p>
          <a:p>
            <a:pPr marL="0" indent="0">
              <a:buNone/>
            </a:pPr>
            <a:endParaRPr lang="en-AU" sz="18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678729" y="754145"/>
            <a:ext cx="10727703" cy="788906"/>
          </a:xfrm>
        </p:spPr>
        <p:txBody>
          <a:bodyPr>
            <a:noAutofit/>
          </a:bodyPr>
          <a:lstStyle/>
          <a:p>
            <a:r>
              <a:rPr lang="en-AU" sz="3200" dirty="0">
                <a:cs typeface="Arial" panose="020B0604020202020204" pitchFamily="34" charset="0"/>
              </a:rPr>
              <a:t>Reflection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614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3315" y="980388"/>
            <a:ext cx="11170763" cy="5297864"/>
          </a:xfrm>
        </p:spPr>
        <p:txBody>
          <a:bodyPr>
            <a:normAutofit/>
          </a:bodyPr>
          <a:lstStyle/>
          <a:p>
            <a:endParaRPr lang="en-AU" sz="1800" dirty="0">
              <a:latin typeface="Arial" panose="020B0604020202020204" pitchFamily="34" charset="0"/>
              <a:cs typeface="Arial" panose="020B0604020202020204" pitchFamily="34" charset="0"/>
            </a:endParaRPr>
          </a:p>
          <a:p>
            <a:pPr marL="0" indent="0">
              <a:buNone/>
            </a:pPr>
            <a:endParaRPr lang="en-AU" sz="1800" dirty="0">
              <a:latin typeface="Arial" panose="020B0604020202020204" pitchFamily="34" charset="0"/>
              <a:cs typeface="Arial" panose="020B0604020202020204" pitchFamily="34" charset="0"/>
            </a:endParaRPr>
          </a:p>
          <a:p>
            <a:pPr marL="0" indent="0">
              <a:buNone/>
            </a:pPr>
            <a:endParaRPr lang="en-AU" sz="2800" dirty="0">
              <a:cs typeface="Arial" panose="020B0604020202020204" pitchFamily="34" charset="0"/>
            </a:endParaRPr>
          </a:p>
          <a:p>
            <a:pPr marL="0" indent="0">
              <a:buNone/>
            </a:pPr>
            <a:endParaRPr lang="en-AU" sz="2800" dirty="0">
              <a:cs typeface="Arial" panose="020B0604020202020204" pitchFamily="34" charset="0"/>
            </a:endParaRPr>
          </a:p>
          <a:p>
            <a:pPr marL="0" indent="0">
              <a:buNone/>
            </a:pPr>
            <a:endParaRPr lang="en-AU" sz="2800" dirty="0">
              <a:cs typeface="Arial" panose="020B0604020202020204" pitchFamily="34" charset="0"/>
            </a:endParaRPr>
          </a:p>
          <a:p>
            <a:pPr marL="0" indent="0">
              <a:buNone/>
            </a:pPr>
            <a:endParaRPr lang="en-AU" sz="2400" dirty="0">
              <a:cs typeface="Arial" panose="020B0604020202020204" pitchFamily="34" charset="0"/>
            </a:endParaRPr>
          </a:p>
          <a:p>
            <a:pPr marL="0" indent="0">
              <a:buNone/>
            </a:pPr>
            <a:endParaRPr lang="en-AU" sz="2400" dirty="0">
              <a:cs typeface="Arial" panose="020B0604020202020204" pitchFamily="34" charset="0"/>
            </a:endParaRPr>
          </a:p>
          <a:p>
            <a:pPr marL="0" indent="0">
              <a:buNone/>
            </a:pPr>
            <a:endParaRPr lang="en-AU" sz="2400" dirty="0">
              <a:cs typeface="Arial" panose="020B0604020202020204" pitchFamily="34" charset="0"/>
            </a:endParaRPr>
          </a:p>
          <a:p>
            <a:pPr marL="0" indent="0">
              <a:buNone/>
            </a:pPr>
            <a:r>
              <a:rPr lang="en-AU" sz="2400" dirty="0">
                <a:cs typeface="Arial" panose="020B0604020202020204" pitchFamily="34" charset="0"/>
              </a:rPr>
              <a:t>Annie Lennox and Dave Stewart – “Remember those you helped you along the way”</a:t>
            </a:r>
          </a:p>
          <a:p>
            <a:pPr marL="0" indent="0">
              <a:buNone/>
            </a:pPr>
            <a:endParaRPr lang="en-AU" sz="1800" dirty="0">
              <a:latin typeface="Arial" panose="020B0604020202020204" pitchFamily="34" charset="0"/>
              <a:cs typeface="Arial" panose="020B0604020202020204" pitchFamily="34" charset="0"/>
            </a:endParaRPr>
          </a:p>
          <a:p>
            <a:pPr marL="0" indent="0">
              <a:buNone/>
            </a:pPr>
            <a:endParaRPr lang="en-AU" sz="1800" dirty="0">
              <a:latin typeface="Arial" panose="020B0604020202020204" pitchFamily="34" charset="0"/>
              <a:cs typeface="Arial" panose="020B0604020202020204" pitchFamily="34" charset="0"/>
            </a:endParaRPr>
          </a:p>
          <a:p>
            <a:pPr marL="0" indent="0">
              <a:buNone/>
            </a:pPr>
            <a:endParaRPr lang="en-AU" sz="18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678729" y="754145"/>
            <a:ext cx="10727703" cy="788906"/>
          </a:xfrm>
        </p:spPr>
        <p:txBody>
          <a:bodyPr>
            <a:noAutofit/>
          </a:bodyPr>
          <a:lstStyle/>
          <a:p>
            <a:r>
              <a:rPr lang="en-AU" sz="3200" dirty="0" err="1">
                <a:cs typeface="Arial" panose="020B0604020202020204" pitchFamily="34" charset="0"/>
              </a:rPr>
              <a:t>Eurythmics</a:t>
            </a:r>
            <a:r>
              <a:rPr lang="en-AU" sz="3200" dirty="0">
                <a:cs typeface="Arial" panose="020B0604020202020204" pitchFamily="34" charset="0"/>
              </a:rPr>
              <a:t> – British pop duo 1980’s</a:t>
            </a:r>
          </a:p>
        </p:txBody>
      </p:sp>
      <p:pic>
        <p:nvPicPr>
          <p:cNvPr id="5" name="Picture 4"/>
          <p:cNvPicPr>
            <a:picLocks noChangeAspect="1"/>
          </p:cNvPicPr>
          <p:nvPr/>
        </p:nvPicPr>
        <p:blipFill>
          <a:blip r:embed="rId2"/>
          <a:stretch>
            <a:fillRect/>
          </a:stretch>
        </p:blipFill>
        <p:spPr>
          <a:xfrm>
            <a:off x="678729" y="1676930"/>
            <a:ext cx="2857500" cy="215616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2646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1023" y="1150070"/>
            <a:ext cx="10909954" cy="5250730"/>
          </a:xfrm>
        </p:spPr>
        <p:txBody>
          <a:bodyPr>
            <a:normAutofit/>
          </a:bodyPr>
          <a:lstStyle/>
          <a:p>
            <a:endParaRPr lang="en-AU" sz="1800" dirty="0">
              <a:latin typeface="Arial" panose="020B0604020202020204" pitchFamily="34" charset="0"/>
              <a:cs typeface="Arial" panose="020B0604020202020204" pitchFamily="34" charset="0"/>
            </a:endParaRPr>
          </a:p>
          <a:p>
            <a:pPr marL="0" indent="0">
              <a:buNone/>
            </a:pPr>
            <a:r>
              <a:rPr lang="en-AU" sz="2400" dirty="0">
                <a:cs typeface="Arial" panose="020B0604020202020204" pitchFamily="34" charset="0"/>
              </a:rPr>
              <a:t>“All </a:t>
            </a:r>
            <a:r>
              <a:rPr lang="en-AU" sz="2400" dirty="0" err="1">
                <a:cs typeface="Arial" panose="020B0604020202020204" pitchFamily="34" charset="0"/>
              </a:rPr>
              <a:t>unskillful</a:t>
            </a:r>
            <a:r>
              <a:rPr lang="en-AU" sz="2400" dirty="0">
                <a:cs typeface="Arial" panose="020B0604020202020204" pitchFamily="34" charset="0"/>
              </a:rPr>
              <a:t> behaviour is the tragic expression of an unmet need” – Marshall Rosenberg, founder of Non Violent Communication.</a:t>
            </a:r>
          </a:p>
          <a:p>
            <a:pPr marL="0" indent="0">
              <a:buNone/>
            </a:pPr>
            <a:endParaRPr lang="en-AU" sz="2400" dirty="0">
              <a:cs typeface="Arial" panose="020B0604020202020204" pitchFamily="34" charset="0"/>
            </a:endParaRPr>
          </a:p>
          <a:p>
            <a:pPr marL="0" indent="0">
              <a:buNone/>
            </a:pPr>
            <a:r>
              <a:rPr lang="en-AU" sz="2400" dirty="0">
                <a:cs typeface="Arial" panose="020B0604020202020204" pitchFamily="34" charset="0"/>
              </a:rPr>
              <a:t>When people behave in challenging ways, it’s usually because they are afraid of something or worried/anxious.</a:t>
            </a:r>
          </a:p>
          <a:p>
            <a:endParaRPr lang="en-AU" sz="2000" dirty="0">
              <a:cs typeface="Arial" panose="020B0604020202020204" pitchFamily="34" charset="0"/>
            </a:endParaRPr>
          </a:p>
          <a:p>
            <a:pPr marL="0" indent="0">
              <a:buNone/>
            </a:pPr>
            <a:endParaRPr lang="en-AU" sz="2000" dirty="0">
              <a:latin typeface="Arial" panose="020B0604020202020204" pitchFamily="34" charset="0"/>
              <a:cs typeface="Arial" panose="020B0604020202020204" pitchFamily="34" charset="0"/>
            </a:endParaRPr>
          </a:p>
          <a:p>
            <a:endParaRPr lang="en-AU" sz="2000" dirty="0">
              <a:latin typeface="Arial" panose="020B0604020202020204" pitchFamily="34" charset="0"/>
              <a:cs typeface="Arial" panose="020B0604020202020204" pitchFamily="34" charset="0"/>
            </a:endParaRPr>
          </a:p>
          <a:p>
            <a:endParaRPr lang="en-AU" sz="1800" dirty="0">
              <a:latin typeface="Arial" panose="020B0604020202020204" pitchFamily="34" charset="0"/>
              <a:cs typeface="Arial" panose="020B0604020202020204" pitchFamily="34" charset="0"/>
            </a:endParaRPr>
          </a:p>
          <a:p>
            <a:endParaRPr lang="en-AU" sz="1800" dirty="0">
              <a:latin typeface="Arial" panose="020B0604020202020204" pitchFamily="34" charset="0"/>
              <a:cs typeface="Arial" panose="020B0604020202020204" pitchFamily="34" charset="0"/>
            </a:endParaRPr>
          </a:p>
          <a:p>
            <a:pPr marL="0" indent="0">
              <a:buNone/>
            </a:pPr>
            <a:endParaRPr lang="en-AU" sz="18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641023" y="754145"/>
            <a:ext cx="9569777" cy="788906"/>
          </a:xfrm>
        </p:spPr>
        <p:txBody>
          <a:bodyPr>
            <a:noAutofit/>
          </a:bodyPr>
          <a:lstStyle/>
          <a:p>
            <a:r>
              <a:rPr lang="en-AU" sz="3200" dirty="0">
                <a:cs typeface="Arial" panose="020B0604020202020204" pitchFamily="34" charset="0"/>
              </a:rPr>
              <a:t>Recognising the source of others’ difficult behaviours</a:t>
            </a:r>
          </a:p>
        </p:txBody>
      </p:sp>
      <p:pic>
        <p:nvPicPr>
          <p:cNvPr id="4" name="Picture 3"/>
          <p:cNvPicPr>
            <a:picLocks noChangeAspect="1"/>
          </p:cNvPicPr>
          <p:nvPr/>
        </p:nvPicPr>
        <p:blipFill>
          <a:blip r:embed="rId2"/>
          <a:stretch>
            <a:fillRect/>
          </a:stretch>
        </p:blipFill>
        <p:spPr>
          <a:xfrm>
            <a:off x="1036566" y="4073237"/>
            <a:ext cx="3202926" cy="206225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1231" y="3971637"/>
            <a:ext cx="3192879" cy="197658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8752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1023" y="1543050"/>
            <a:ext cx="11038787" cy="4326904"/>
          </a:xfrm>
        </p:spPr>
        <p:txBody>
          <a:bodyPr>
            <a:normAutofit/>
          </a:bodyPr>
          <a:lstStyle/>
          <a:p>
            <a:pPr marL="0" indent="0">
              <a:buNone/>
            </a:pPr>
            <a:endParaRPr lang="en-AU" sz="1800" dirty="0">
              <a:latin typeface="Arial" panose="020B0604020202020204" pitchFamily="34" charset="0"/>
              <a:cs typeface="Arial" panose="020B0604020202020204" pitchFamily="34" charset="0"/>
            </a:endParaRPr>
          </a:p>
          <a:p>
            <a:pPr marL="0" indent="0">
              <a:buNone/>
            </a:pPr>
            <a:r>
              <a:rPr lang="en-AU" sz="2600" dirty="0">
                <a:cs typeface="Arial" panose="020B0604020202020204" pitchFamily="34" charset="0"/>
              </a:rPr>
              <a:t>“Just like me, this person wishes to be happy and not to suffer” (</a:t>
            </a:r>
            <a:r>
              <a:rPr lang="en-AU" sz="2600" dirty="0" err="1">
                <a:cs typeface="Arial" panose="020B0604020202020204" pitchFamily="34" charset="0"/>
              </a:rPr>
              <a:t>Jinpa</a:t>
            </a:r>
            <a:r>
              <a:rPr lang="en-AU" sz="2600" dirty="0">
                <a:cs typeface="Arial" panose="020B0604020202020204" pitchFamily="34" charset="0"/>
              </a:rPr>
              <a:t> 2016) </a:t>
            </a:r>
          </a:p>
          <a:p>
            <a:pPr marL="0" indent="0">
              <a:buNone/>
            </a:pPr>
            <a:endParaRPr lang="en-AU" sz="2600" dirty="0">
              <a:cs typeface="Arial" panose="020B0604020202020204" pitchFamily="34" charset="0"/>
            </a:endParaRPr>
          </a:p>
          <a:p>
            <a:pPr marL="0" indent="0">
              <a:buNone/>
            </a:pPr>
            <a:r>
              <a:rPr lang="en-AU" sz="2600" dirty="0">
                <a:cs typeface="Arial" panose="020B0604020202020204" pitchFamily="34" charset="0"/>
              </a:rPr>
              <a:t>“This person is someone’s mother, father, son, daughter”</a:t>
            </a:r>
          </a:p>
          <a:p>
            <a:pPr marL="0" indent="0">
              <a:buNone/>
            </a:pPr>
            <a:endParaRPr lang="en-AU" sz="2600" dirty="0">
              <a:cs typeface="Arial" panose="020B0604020202020204" pitchFamily="34" charset="0"/>
            </a:endParaRPr>
          </a:p>
          <a:p>
            <a:pPr marL="0" indent="0">
              <a:buNone/>
            </a:pPr>
            <a:r>
              <a:rPr lang="en-AU" sz="2600" dirty="0">
                <a:cs typeface="Arial" panose="020B0604020202020204" pitchFamily="34" charset="0"/>
              </a:rPr>
              <a:t>“Anyone can get sick at any time”</a:t>
            </a:r>
          </a:p>
          <a:p>
            <a:pPr marL="0" indent="0">
              <a:buNone/>
            </a:pPr>
            <a:endParaRPr lang="en-AU" sz="2600" dirty="0">
              <a:cs typeface="Arial" panose="020B0604020202020204" pitchFamily="34" charset="0"/>
            </a:endParaRPr>
          </a:p>
          <a:p>
            <a:pPr marL="0" indent="0">
              <a:buNone/>
            </a:pPr>
            <a:r>
              <a:rPr lang="en-AU" sz="2600" dirty="0">
                <a:cs typeface="Arial" panose="020B0604020202020204" pitchFamily="34" charset="0"/>
              </a:rPr>
              <a:t>“You today. Me Tomorrow”.</a:t>
            </a:r>
          </a:p>
          <a:p>
            <a:pPr marL="0" indent="0">
              <a:buNone/>
            </a:pPr>
            <a:endParaRPr lang="en-AU" sz="2600" dirty="0">
              <a:cs typeface="Arial" panose="020B0604020202020204" pitchFamily="34" charset="0"/>
            </a:endParaRPr>
          </a:p>
          <a:p>
            <a:pPr marL="0" indent="0">
              <a:buNone/>
            </a:pPr>
            <a:endParaRPr lang="en-AU" sz="26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pPr marL="0" indent="0">
              <a:buNone/>
            </a:pPr>
            <a:endParaRPr lang="en-AU" sz="15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641023" y="754145"/>
            <a:ext cx="9569777" cy="788906"/>
          </a:xfrm>
        </p:spPr>
        <p:txBody>
          <a:bodyPr>
            <a:noAutofit/>
          </a:bodyPr>
          <a:lstStyle/>
          <a:p>
            <a:r>
              <a:rPr lang="en-AU" sz="3200" dirty="0">
                <a:cs typeface="Arial" panose="020B0604020202020204" pitchFamily="34" charset="0"/>
              </a:rPr>
              <a:t>Common humanity slogans – have it as a screensaver or somewhere visible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1648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AU" sz="3600" dirty="0"/>
              <a:t>Compassion and connection to others can be easily disrupted</a:t>
            </a:r>
          </a:p>
        </p:txBody>
      </p:sp>
      <p:sp>
        <p:nvSpPr>
          <p:cNvPr id="14" name="Content Placeholder 13"/>
          <p:cNvSpPr>
            <a:spLocks noGrp="1"/>
          </p:cNvSpPr>
          <p:nvPr>
            <p:ph idx="1"/>
          </p:nvPr>
        </p:nvSpPr>
        <p:spPr>
          <a:xfrm>
            <a:off x="575733" y="1098731"/>
            <a:ext cx="11040533" cy="5458690"/>
          </a:xfrm>
        </p:spPr>
        <p:txBody>
          <a:bodyPr/>
          <a:lstStyle/>
          <a:p>
            <a:pPr marL="0" indent="0">
              <a:lnSpc>
                <a:spcPct val="50000"/>
              </a:lnSpc>
              <a:buNone/>
            </a:pPr>
            <a:endParaRPr lang="en-AU" sz="2000" dirty="0"/>
          </a:p>
          <a:p>
            <a:pPr marL="0" indent="0">
              <a:lnSpc>
                <a:spcPct val="50000"/>
              </a:lnSpc>
              <a:buNone/>
            </a:pPr>
            <a:endParaRPr lang="en-AU" sz="2800" dirty="0"/>
          </a:p>
          <a:p>
            <a:pPr marL="0" indent="0">
              <a:lnSpc>
                <a:spcPct val="50000"/>
              </a:lnSpc>
              <a:buNone/>
            </a:pPr>
            <a:endParaRPr lang="en-AU" sz="2400" dirty="0"/>
          </a:p>
          <a:p>
            <a:pPr marL="0" indent="0">
              <a:lnSpc>
                <a:spcPct val="50000"/>
              </a:lnSpc>
              <a:buNone/>
            </a:pPr>
            <a:r>
              <a:rPr lang="en-AU" sz="2400" dirty="0"/>
              <a:t>Multiple demands on our attention. Darley and Batson (1973) Good Samaritan Study </a:t>
            </a:r>
          </a:p>
          <a:p>
            <a:pPr marL="0" indent="0">
              <a:lnSpc>
                <a:spcPct val="50000"/>
              </a:lnSpc>
              <a:buNone/>
            </a:pPr>
            <a:r>
              <a:rPr lang="en-AU" sz="2400" dirty="0"/>
              <a:t>demonstrated that self absorption and being in a hurry inhibits tuning into others.</a:t>
            </a:r>
          </a:p>
          <a:p>
            <a:pPr marL="0" indent="0">
              <a:lnSpc>
                <a:spcPct val="50000"/>
              </a:lnSpc>
              <a:buNone/>
            </a:pPr>
            <a:endParaRPr lang="en-AU" sz="2400" dirty="0"/>
          </a:p>
          <a:p>
            <a:pPr marL="0" indent="0">
              <a:lnSpc>
                <a:spcPct val="50000"/>
              </a:lnSpc>
              <a:buNone/>
            </a:pPr>
            <a:r>
              <a:rPr lang="en-AU" sz="2400" dirty="0"/>
              <a:t>Situational factors are important, emotions are relational, context specific.</a:t>
            </a:r>
          </a:p>
          <a:p>
            <a:pPr marL="0" indent="0">
              <a:lnSpc>
                <a:spcPct val="50000"/>
              </a:lnSpc>
              <a:buNone/>
            </a:pPr>
            <a:endParaRPr lang="en-AU" sz="2400" dirty="0"/>
          </a:p>
          <a:p>
            <a:pPr marL="0" indent="0">
              <a:lnSpc>
                <a:spcPct val="50000"/>
              </a:lnSpc>
              <a:buNone/>
            </a:pPr>
            <a:r>
              <a:rPr lang="en-AU" sz="2400" dirty="0"/>
              <a:t>Important to be mindful, be able to self-regulate.</a:t>
            </a:r>
          </a:p>
          <a:p>
            <a:pPr marL="0" indent="0">
              <a:lnSpc>
                <a:spcPct val="50000"/>
              </a:lnSpc>
              <a:buNone/>
            </a:pPr>
            <a:endParaRPr lang="en-AU" sz="2400" dirty="0"/>
          </a:p>
          <a:p>
            <a:pPr marL="0" indent="0">
              <a:lnSpc>
                <a:spcPct val="50000"/>
              </a:lnSpc>
              <a:buNone/>
            </a:pPr>
            <a:r>
              <a:rPr lang="en-AU" sz="2400" dirty="0"/>
              <a:t>Need both self-awareness and social awareness.</a:t>
            </a:r>
          </a:p>
          <a:p>
            <a:pPr marL="0" indent="0">
              <a:lnSpc>
                <a:spcPct val="50000"/>
              </a:lnSpc>
              <a:buNone/>
            </a:pPr>
            <a:endParaRPr lang="en-AU" sz="2400" dirty="0"/>
          </a:p>
          <a:p>
            <a:pPr marL="0" indent="0">
              <a:lnSpc>
                <a:spcPct val="50000"/>
              </a:lnSpc>
              <a:buNone/>
            </a:pPr>
            <a:r>
              <a:rPr lang="en-AU" sz="2400" dirty="0"/>
              <a:t>Modern life means people have less time to get to know others, easy to jump to </a:t>
            </a:r>
          </a:p>
          <a:p>
            <a:pPr marL="0" indent="0">
              <a:lnSpc>
                <a:spcPct val="50000"/>
              </a:lnSpc>
              <a:buNone/>
            </a:pPr>
            <a:r>
              <a:rPr lang="en-AU" sz="2400" dirty="0"/>
              <a:t>conclusions or make incorrect assumptions about someone else.</a:t>
            </a:r>
          </a:p>
          <a:p>
            <a:pPr marL="0" indent="0">
              <a:lnSpc>
                <a:spcPct val="50000"/>
              </a:lnSpc>
              <a:buNone/>
            </a:pPr>
            <a:endParaRPr lang="en-AU" sz="2400" dirty="0"/>
          </a:p>
          <a:p>
            <a:pPr marL="0" indent="0">
              <a:lnSpc>
                <a:spcPct val="50000"/>
              </a:lnSpc>
              <a:buNone/>
            </a:pPr>
            <a:r>
              <a:rPr lang="en-AU" sz="2400" dirty="0"/>
              <a:t>Equally, not uncommon for strangers to help each other. Pain is a powerful connector e.g. </a:t>
            </a:r>
          </a:p>
          <a:p>
            <a:pPr marL="0" indent="0">
              <a:lnSpc>
                <a:spcPct val="50000"/>
              </a:lnSpc>
              <a:buNone/>
            </a:pPr>
            <a:r>
              <a:rPr lang="en-AU" sz="2400" dirty="0"/>
              <a:t>if an elderly person trips over in the supermarket, other shoppers usually step in to help.</a:t>
            </a:r>
          </a:p>
          <a:p>
            <a:pPr marL="0" indent="0">
              <a:lnSpc>
                <a:spcPct val="50000"/>
              </a:lnSpc>
              <a:buNone/>
            </a:pPr>
            <a:endParaRPr lang="en-AU" sz="2400" dirty="0"/>
          </a:p>
          <a:p>
            <a:pPr marL="0" indent="0">
              <a:lnSpc>
                <a:spcPct val="50000"/>
              </a:lnSpc>
              <a:buNone/>
            </a:pPr>
            <a:endParaRPr lang="en-AU" sz="2400" dirty="0"/>
          </a:p>
          <a:p>
            <a:pPr marL="0" indent="0">
              <a:lnSpc>
                <a:spcPct val="50000"/>
              </a:lnSpc>
              <a:buNone/>
            </a:pPr>
            <a:endParaRPr lang="en-AU" sz="2400" dirty="0"/>
          </a:p>
          <a:p>
            <a:pPr marL="0" indent="0">
              <a:lnSpc>
                <a:spcPct val="50000"/>
              </a:lnSpc>
              <a:buNone/>
            </a:pPr>
            <a:endParaRPr lang="en-AU" sz="2400" dirty="0"/>
          </a:p>
          <a:p>
            <a:pPr marL="0" indent="0">
              <a:lnSpc>
                <a:spcPct val="50000"/>
              </a:lnSpc>
              <a:buNone/>
            </a:pPr>
            <a:endParaRPr lang="en-AU" sz="2400" dirty="0"/>
          </a:p>
          <a:p>
            <a:pPr marL="0" indent="0">
              <a:lnSpc>
                <a:spcPct val="50000"/>
              </a:lnSpc>
              <a:buNone/>
            </a:pPr>
            <a:endParaRPr lang="en-AU" sz="3200" dirty="0"/>
          </a:p>
          <a:p>
            <a:pPr marL="0" indent="0">
              <a:buNone/>
            </a:pPr>
            <a:endParaRPr lang="en-AU" sz="3200" dirty="0"/>
          </a:p>
          <a:p>
            <a:pPr marL="0" indent="0">
              <a:buNone/>
            </a:pPr>
            <a:endParaRPr lang="en-AU" sz="2800" dirty="0"/>
          </a:p>
          <a:p>
            <a:pPr marL="0" indent="0">
              <a:buNone/>
            </a:pPr>
            <a:endParaRPr lang="en-AU" sz="2400" dirty="0"/>
          </a:p>
          <a:p>
            <a:pPr marL="0" indent="0">
              <a:buNone/>
            </a:pPr>
            <a:endParaRPr lang="en-AU" sz="2400" dirty="0"/>
          </a:p>
          <a:p>
            <a:pPr marL="0" indent="0">
              <a:buNone/>
            </a:pPr>
            <a:endParaRPr lang="en-AU" sz="2400" dirty="0"/>
          </a:p>
          <a:p>
            <a:pPr marL="0" indent="0">
              <a:buNone/>
            </a:pPr>
            <a:endParaRPr lang="en-AU"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5941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8792" y="904974"/>
            <a:ext cx="11208470" cy="5491703"/>
          </a:xfrm>
        </p:spPr>
        <p:txBody>
          <a:bodyPr>
            <a:normAutofit/>
          </a:bodyPr>
          <a:lstStyle/>
          <a:p>
            <a:pPr marL="0" lvl="1" indent="0">
              <a:buClr>
                <a:schemeClr val="accent3"/>
              </a:buClr>
              <a:buSzPct val="95000"/>
              <a:buNone/>
            </a:pPr>
            <a:endParaRPr lang="en-US" dirty="0">
              <a:latin typeface="Arial" panose="020B0604020202020204" pitchFamily="34" charset="0"/>
              <a:cs typeface="Arial" panose="020B0604020202020204" pitchFamily="34" charset="0"/>
            </a:endParaRPr>
          </a:p>
          <a:p>
            <a:pPr marL="257175" lvl="1" indent="-257175">
              <a:buClr>
                <a:schemeClr val="accent3"/>
              </a:buClr>
              <a:buSzPct val="95000"/>
            </a:pPr>
            <a:endParaRPr lang="en-US" sz="1500" dirty="0">
              <a:cs typeface="Arial" panose="020B0604020202020204" pitchFamily="34" charset="0"/>
            </a:endParaRPr>
          </a:p>
          <a:p>
            <a:pPr marL="101203" lvl="2" indent="0">
              <a:buClr>
                <a:schemeClr val="accent3"/>
              </a:buClr>
              <a:buSzPct val="95000"/>
              <a:buNone/>
            </a:pPr>
            <a:r>
              <a:rPr lang="en-US" sz="2400" b="1" dirty="0">
                <a:cs typeface="Arial" panose="020B0604020202020204" pitchFamily="34" charset="0"/>
              </a:rPr>
              <a:t>Compassion</a:t>
            </a:r>
            <a:r>
              <a:rPr lang="en-US" sz="2400" dirty="0">
                <a:cs typeface="Arial" panose="020B0604020202020204" pitchFamily="34" charset="0"/>
              </a:rPr>
              <a:t> is an </a:t>
            </a:r>
            <a:r>
              <a:rPr lang="en-US" sz="2400" dirty="0">
                <a:solidFill>
                  <a:srgbClr val="92D050"/>
                </a:solidFill>
                <a:cs typeface="Arial" panose="020B0604020202020204" pitchFamily="34" charset="0"/>
              </a:rPr>
              <a:t>other-focused emotion and a positive neural pathway. </a:t>
            </a:r>
            <a:r>
              <a:rPr lang="en-US" sz="2400" dirty="0">
                <a:cs typeface="Arial" panose="020B0604020202020204" pitchFamily="34" charset="0"/>
              </a:rPr>
              <a:t>It arises in response to another’s suffering and encompasses a wish to relieve the other’s suffering.</a:t>
            </a:r>
          </a:p>
          <a:p>
            <a:pPr marL="101203" lvl="2" indent="0">
              <a:buClr>
                <a:schemeClr val="accent3"/>
              </a:buClr>
              <a:buSzPct val="95000"/>
              <a:buNone/>
            </a:pPr>
            <a:endParaRPr lang="en-US" sz="2400" dirty="0">
              <a:cs typeface="Arial" panose="020B0604020202020204" pitchFamily="34" charset="0"/>
            </a:endParaRPr>
          </a:p>
          <a:p>
            <a:pPr marL="101203" lvl="2" indent="0">
              <a:buClr>
                <a:schemeClr val="accent3"/>
              </a:buClr>
              <a:buSzPct val="95000"/>
              <a:buNone/>
            </a:pPr>
            <a:r>
              <a:rPr lang="en-US" sz="2400" b="1" dirty="0">
                <a:cs typeface="Arial" panose="020B0604020202020204" pitchFamily="34" charset="0"/>
              </a:rPr>
              <a:t>Empathy </a:t>
            </a:r>
            <a:r>
              <a:rPr lang="en-US" sz="2400" dirty="0">
                <a:cs typeface="Arial" panose="020B0604020202020204" pitchFamily="34" charset="0"/>
              </a:rPr>
              <a:t>– where we are affected by and share another’s emotions – can go down two paths – empathic concern or empathic distress.</a:t>
            </a:r>
          </a:p>
          <a:p>
            <a:pPr marL="101203" lvl="2" indent="0">
              <a:buClr>
                <a:schemeClr val="accent3"/>
              </a:buClr>
              <a:buSzPct val="95000"/>
              <a:buNone/>
            </a:pPr>
            <a:endParaRPr lang="en-US" sz="2400" dirty="0">
              <a:cs typeface="Arial" panose="020B0604020202020204" pitchFamily="34" charset="0"/>
            </a:endParaRPr>
          </a:p>
          <a:p>
            <a:pPr marL="101203" lvl="2" indent="0">
              <a:buClr>
                <a:schemeClr val="accent3"/>
              </a:buClr>
              <a:buSzPct val="95000"/>
              <a:buNone/>
            </a:pPr>
            <a:r>
              <a:rPr lang="en-US" sz="2400" b="1" dirty="0">
                <a:cs typeface="Arial" panose="020B0604020202020204" pitchFamily="34" charset="0"/>
              </a:rPr>
              <a:t>1. Empathic concern</a:t>
            </a:r>
            <a:r>
              <a:rPr lang="en-US" sz="2400" dirty="0">
                <a:cs typeface="Arial" panose="020B0604020202020204" pitchFamily="34" charset="0"/>
              </a:rPr>
              <a:t>, which is other-focused, is positive. It is similar to compassion.</a:t>
            </a:r>
          </a:p>
          <a:p>
            <a:pPr marL="101203" lvl="2" indent="0">
              <a:buClr>
                <a:schemeClr val="accent3"/>
              </a:buClr>
              <a:buSzPct val="95000"/>
              <a:buNone/>
            </a:pPr>
            <a:endParaRPr lang="en-US" sz="2400" dirty="0">
              <a:cs typeface="Arial" panose="020B0604020202020204" pitchFamily="34" charset="0"/>
            </a:endParaRPr>
          </a:p>
          <a:p>
            <a:pPr marL="101203" lvl="2" indent="0">
              <a:buClr>
                <a:schemeClr val="accent3"/>
              </a:buClr>
              <a:buSzPct val="95000"/>
              <a:buNone/>
            </a:pPr>
            <a:r>
              <a:rPr lang="en-US" sz="2400" b="1" dirty="0">
                <a:cs typeface="Arial" panose="020B0604020202020204" pitchFamily="34" charset="0"/>
              </a:rPr>
              <a:t>2. Empathic distress</a:t>
            </a:r>
            <a:r>
              <a:rPr lang="en-US" sz="2400" dirty="0">
                <a:cs typeface="Arial" panose="020B0604020202020204" pitchFamily="34" charset="0"/>
              </a:rPr>
              <a:t>, where you overidentify with another’s suffering and either </a:t>
            </a:r>
            <a:r>
              <a:rPr lang="en-US" sz="2400" i="1" dirty="0">
                <a:cs typeface="Arial" panose="020B0604020202020204" pitchFamily="34" charset="0"/>
              </a:rPr>
              <a:t>imagine their pain </a:t>
            </a:r>
            <a:r>
              <a:rPr lang="en-US" sz="2400" dirty="0">
                <a:cs typeface="Arial" panose="020B0604020202020204" pitchFamily="34" charset="0"/>
              </a:rPr>
              <a:t>or </a:t>
            </a:r>
            <a:r>
              <a:rPr lang="en-US" sz="2400" i="1" dirty="0">
                <a:cs typeface="Arial" panose="020B0604020202020204" pitchFamily="34" charset="0"/>
              </a:rPr>
              <a:t>you become distressed by their suffering</a:t>
            </a:r>
            <a:r>
              <a:rPr lang="en-US" sz="2400" dirty="0">
                <a:cs typeface="Arial" panose="020B0604020202020204" pitchFamily="34" charset="0"/>
              </a:rPr>
              <a:t>, is a </a:t>
            </a:r>
            <a:r>
              <a:rPr lang="en-US" sz="2400" dirty="0">
                <a:solidFill>
                  <a:srgbClr val="FF0000"/>
                </a:solidFill>
                <a:cs typeface="Arial" panose="020B0604020202020204" pitchFamily="34" charset="0"/>
              </a:rPr>
              <a:t>negative neural pathway. It becomes personal distress.</a:t>
            </a:r>
            <a:r>
              <a:rPr lang="en-US" sz="2400" dirty="0">
                <a:cs typeface="Arial" panose="020B0604020202020204" pitchFamily="34" charset="0"/>
              </a:rPr>
              <a:t> Empathic distress is self-focused.</a:t>
            </a:r>
          </a:p>
          <a:p>
            <a:pPr marL="101203" lvl="2" indent="0">
              <a:buClr>
                <a:schemeClr val="accent3"/>
              </a:buClr>
              <a:buSzPct val="95000"/>
              <a:buNone/>
            </a:pPr>
            <a:endParaRPr lang="en-US" sz="2400" i="1" dirty="0">
              <a:cs typeface="Arial" panose="020B0604020202020204" pitchFamily="34" charset="0"/>
            </a:endParaRPr>
          </a:p>
          <a:p>
            <a:pPr marL="101203" lvl="2" indent="0">
              <a:buClr>
                <a:schemeClr val="accent3"/>
              </a:buClr>
              <a:buSzPct val="95000"/>
              <a:buNone/>
            </a:pPr>
            <a:endParaRPr lang="en-US" sz="1800" i="1" dirty="0">
              <a:cs typeface="Arial" panose="020B0604020202020204" pitchFamily="34" charset="0"/>
            </a:endParaRPr>
          </a:p>
          <a:p>
            <a:pPr marL="0" indent="0">
              <a:buNone/>
            </a:pPr>
            <a:endParaRPr lang="en-US" sz="3000" dirty="0">
              <a:latin typeface="Arial" panose="020B0604020202020204" pitchFamily="34" charset="0"/>
              <a:cs typeface="Arial" panose="020B0604020202020204" pitchFamily="34" charset="0"/>
            </a:endParaRPr>
          </a:p>
          <a:p>
            <a:pPr marL="294894" lvl="1" indent="0">
              <a:buNone/>
            </a:pPr>
            <a:endParaRPr lang="en-US" sz="30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443060" y="678731"/>
            <a:ext cx="9767740" cy="509047"/>
          </a:xfrm>
        </p:spPr>
        <p:txBody>
          <a:bodyPr>
            <a:noAutofit/>
          </a:bodyPr>
          <a:lstStyle/>
          <a:p>
            <a:r>
              <a:rPr lang="en-US" sz="3600" dirty="0">
                <a:cs typeface="Arial" panose="020B0604020202020204" pitchFamily="34" charset="0"/>
              </a:rPr>
              <a:t>Compassion and empathy are not the same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3029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7327" y="904974"/>
            <a:ext cx="11010507" cy="5491703"/>
          </a:xfrm>
        </p:spPr>
        <p:txBody>
          <a:bodyPr>
            <a:normAutofit/>
          </a:bodyPr>
          <a:lstStyle/>
          <a:p>
            <a:pPr marL="0" lvl="1" indent="0">
              <a:buClr>
                <a:schemeClr val="accent3"/>
              </a:buClr>
              <a:buSzPct val="95000"/>
              <a:buNone/>
            </a:pPr>
            <a:endParaRPr lang="en-US" dirty="0">
              <a:latin typeface="Arial" panose="020B0604020202020204" pitchFamily="34" charset="0"/>
              <a:cs typeface="Arial" panose="020B0604020202020204" pitchFamily="34" charset="0"/>
            </a:endParaRPr>
          </a:p>
          <a:p>
            <a:pPr marL="257175" lvl="1" indent="-257175">
              <a:buClr>
                <a:schemeClr val="accent3"/>
              </a:buClr>
              <a:buSzPct val="95000"/>
            </a:pPr>
            <a:endParaRPr lang="en-US" sz="1500" dirty="0">
              <a:cs typeface="Arial" panose="020B0604020202020204" pitchFamily="34" charset="0"/>
            </a:endParaRPr>
          </a:p>
          <a:p>
            <a:pPr marL="0" lvl="1" indent="0">
              <a:buClr>
                <a:schemeClr val="accent3"/>
              </a:buClr>
              <a:buSzPct val="95000"/>
              <a:buNone/>
            </a:pPr>
            <a:endParaRPr lang="en-US" sz="3000" dirty="0">
              <a:latin typeface="Arial" panose="020B0604020202020204" pitchFamily="34" charset="0"/>
              <a:cs typeface="Arial" panose="020B0604020202020204" pitchFamily="34" charset="0"/>
            </a:endParaRPr>
          </a:p>
          <a:p>
            <a:pPr marL="0" lvl="1" indent="0">
              <a:buClr>
                <a:schemeClr val="accent3"/>
              </a:buClr>
              <a:buSzPct val="95000"/>
              <a:buNone/>
            </a:pPr>
            <a:endParaRPr lang="en-US" sz="2800" dirty="0">
              <a:latin typeface="Arial" panose="020B0604020202020204" pitchFamily="34" charset="0"/>
              <a:cs typeface="Arial" panose="020B0604020202020204" pitchFamily="34" charset="0"/>
            </a:endParaRPr>
          </a:p>
          <a:p>
            <a:pPr marL="0" lvl="1" indent="0">
              <a:buClr>
                <a:schemeClr val="accent3"/>
              </a:buClr>
              <a:buSzPct val="95000"/>
              <a:buNone/>
            </a:pPr>
            <a:r>
              <a:rPr lang="en-US" sz="2800" dirty="0">
                <a:cs typeface="Arial" panose="020B0604020202020204" pitchFamily="34" charset="0"/>
              </a:rPr>
              <a:t>The term “Compassion Fatigue” is now understood to be incorrectly named, it is actually “Empathic Distress Fatigue” </a:t>
            </a:r>
            <a:r>
              <a:rPr lang="en-US" sz="1800" dirty="0">
                <a:cs typeface="Arial" panose="020B0604020202020204" pitchFamily="34" charset="0"/>
              </a:rPr>
              <a:t>(</a:t>
            </a:r>
            <a:r>
              <a:rPr lang="en-US" sz="1800" dirty="0" err="1">
                <a:cs typeface="Arial" panose="020B0604020202020204" pitchFamily="34" charset="0"/>
              </a:rPr>
              <a:t>Klimecki</a:t>
            </a:r>
            <a:r>
              <a:rPr lang="en-US" sz="1800" dirty="0">
                <a:cs typeface="Arial" panose="020B0604020202020204" pitchFamily="34" charset="0"/>
              </a:rPr>
              <a:t> &amp; Singer, 2012; </a:t>
            </a:r>
            <a:r>
              <a:rPr lang="en-US" sz="1800" dirty="0" err="1">
                <a:cs typeface="Arial" panose="020B0604020202020204" pitchFamily="34" charset="0"/>
              </a:rPr>
              <a:t>Ashar</a:t>
            </a:r>
            <a:r>
              <a:rPr lang="en-US" sz="1800" dirty="0">
                <a:cs typeface="Arial" panose="020B0604020202020204" pitchFamily="34" charset="0"/>
              </a:rPr>
              <a:t> et al. 2017)</a:t>
            </a:r>
          </a:p>
          <a:p>
            <a:pPr marL="0" lvl="1" indent="0">
              <a:buClr>
                <a:schemeClr val="accent3"/>
              </a:buClr>
              <a:buSzPct val="95000"/>
              <a:buNone/>
            </a:pPr>
            <a:endParaRPr lang="en-AU" sz="1600" dirty="0">
              <a:latin typeface="Arial" panose="020B0604020202020204" pitchFamily="34" charset="0"/>
              <a:cs typeface="Arial" panose="020B0604020202020204" pitchFamily="34" charset="0"/>
            </a:endParaRPr>
          </a:p>
          <a:p>
            <a:pPr marL="0" lvl="1" indent="0">
              <a:buClr>
                <a:schemeClr val="accent3"/>
              </a:buClr>
              <a:buSzPct val="95000"/>
              <a:buNone/>
            </a:pPr>
            <a:endParaRPr lang="en-US" sz="18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a:p>
            <a:pPr marL="294894" lvl="1" indent="0">
              <a:buNone/>
            </a:pPr>
            <a:endParaRPr lang="en-US" sz="30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537328" y="678731"/>
            <a:ext cx="9673472" cy="509047"/>
          </a:xfrm>
        </p:spPr>
        <p:txBody>
          <a:bodyPr>
            <a:noAutofit/>
          </a:bodyPr>
          <a:lstStyle/>
          <a:p>
            <a:r>
              <a:rPr lang="en-US" sz="3600" dirty="0">
                <a:cs typeface="Arial" panose="020B0604020202020204" pitchFamily="34" charset="0"/>
              </a:rPr>
              <a:t>Empathic Distress Fatigue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943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7327" y="904974"/>
            <a:ext cx="11010507" cy="5491703"/>
          </a:xfrm>
        </p:spPr>
        <p:txBody>
          <a:bodyPr>
            <a:normAutofit/>
          </a:bodyPr>
          <a:lstStyle/>
          <a:p>
            <a:pPr marL="0" lvl="1" indent="0">
              <a:buClr>
                <a:schemeClr val="accent3"/>
              </a:buClr>
              <a:buSzPct val="95000"/>
              <a:buNone/>
            </a:pPr>
            <a:endParaRPr lang="en-US" dirty="0">
              <a:latin typeface="Arial" panose="020B0604020202020204" pitchFamily="34" charset="0"/>
              <a:cs typeface="Arial" panose="020B0604020202020204" pitchFamily="34" charset="0"/>
            </a:endParaRPr>
          </a:p>
          <a:p>
            <a:pPr marL="257175" lvl="1" indent="-257175">
              <a:buClr>
                <a:schemeClr val="accent3"/>
              </a:buClr>
              <a:buSzPct val="95000"/>
            </a:pPr>
            <a:endParaRPr lang="en-US" sz="1500" dirty="0">
              <a:cs typeface="Arial" panose="020B0604020202020204" pitchFamily="34" charset="0"/>
            </a:endParaRPr>
          </a:p>
          <a:p>
            <a:pPr marL="0" lvl="1" indent="0">
              <a:buClr>
                <a:schemeClr val="accent3"/>
              </a:buClr>
              <a:buSzPct val="95000"/>
              <a:buNone/>
            </a:pPr>
            <a:endParaRPr lang="en-US" sz="3000" dirty="0">
              <a:latin typeface="Arial" panose="020B0604020202020204" pitchFamily="34" charset="0"/>
              <a:cs typeface="Arial" panose="020B0604020202020204" pitchFamily="34" charset="0"/>
            </a:endParaRPr>
          </a:p>
          <a:p>
            <a:pPr marL="0" lvl="1" indent="0">
              <a:buClr>
                <a:schemeClr val="accent3"/>
              </a:buClr>
              <a:buSzPct val="95000"/>
              <a:buNone/>
            </a:pPr>
            <a:r>
              <a:rPr lang="en-US" sz="2800" dirty="0">
                <a:cs typeface="Arial" panose="020B0604020202020204" pitchFamily="34" charset="0"/>
              </a:rPr>
              <a:t>Be careful, empathy can turn into empathic distress which is self-focused personal distress (painful aversive state)</a:t>
            </a:r>
          </a:p>
          <a:p>
            <a:pPr marL="0" lvl="1" indent="0">
              <a:buClr>
                <a:schemeClr val="accent3"/>
              </a:buClr>
              <a:buSzPct val="95000"/>
              <a:buNone/>
            </a:pPr>
            <a:endParaRPr lang="en-US" sz="3000" dirty="0">
              <a:latin typeface="Arial" panose="020B0604020202020204" pitchFamily="34" charset="0"/>
              <a:cs typeface="Arial" panose="020B0604020202020204" pitchFamily="34" charset="0"/>
            </a:endParaRPr>
          </a:p>
          <a:p>
            <a:pPr marL="0" lvl="1" indent="0">
              <a:buClr>
                <a:schemeClr val="accent3"/>
              </a:buClr>
              <a:buSzPct val="95000"/>
              <a:buNone/>
            </a:pPr>
            <a:endParaRPr lang="en-US" sz="3000" dirty="0">
              <a:latin typeface="Arial" panose="020B0604020202020204" pitchFamily="34" charset="0"/>
              <a:cs typeface="Arial" panose="020B0604020202020204" pitchFamily="34" charset="0"/>
            </a:endParaRPr>
          </a:p>
          <a:p>
            <a:pPr marL="0" lvl="1" indent="0">
              <a:buClr>
                <a:schemeClr val="accent3"/>
              </a:buClr>
              <a:buSzPct val="95000"/>
              <a:buNone/>
            </a:pPr>
            <a:endParaRPr lang="en-US" sz="2800" dirty="0">
              <a:latin typeface="Arial" panose="020B0604020202020204" pitchFamily="34" charset="0"/>
              <a:cs typeface="Arial" panose="020B0604020202020204" pitchFamily="34" charset="0"/>
            </a:endParaRPr>
          </a:p>
          <a:p>
            <a:pPr marL="0" lvl="1" indent="0">
              <a:buClr>
                <a:schemeClr val="accent3"/>
              </a:buClr>
              <a:buSzPct val="95000"/>
              <a:buNone/>
            </a:pPr>
            <a:endParaRPr lang="en-US" sz="1800" dirty="0">
              <a:latin typeface="Arial" panose="020B0604020202020204" pitchFamily="34" charset="0"/>
              <a:cs typeface="Arial" panose="020B0604020202020204" pitchFamily="34" charset="0"/>
            </a:endParaRPr>
          </a:p>
          <a:p>
            <a:pPr marL="0" indent="0">
              <a:buNone/>
            </a:pPr>
            <a:r>
              <a:rPr lang="en-US" sz="2800" dirty="0">
                <a:cs typeface="Arial" panose="020B0604020202020204" pitchFamily="34" charset="0"/>
              </a:rPr>
              <a:t>Compassion is always focused on the other, it is a positive state of mind for the giver</a:t>
            </a:r>
          </a:p>
          <a:p>
            <a:pPr marL="294894" lvl="1" indent="0">
              <a:buNone/>
            </a:pPr>
            <a:endParaRPr lang="en-US" sz="30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537328" y="678731"/>
            <a:ext cx="9673472" cy="509047"/>
          </a:xfrm>
        </p:spPr>
        <p:txBody>
          <a:bodyPr>
            <a:noAutofit/>
          </a:bodyPr>
          <a:lstStyle/>
          <a:p>
            <a:r>
              <a:rPr lang="en-US" sz="3600" dirty="0">
                <a:cs typeface="Arial" panose="020B0604020202020204" pitchFamily="34" charset="0"/>
              </a:rPr>
              <a:t>Understanding the Self ‒ Other Distinction </a:t>
            </a:r>
          </a:p>
        </p:txBody>
      </p:sp>
      <p:pic>
        <p:nvPicPr>
          <p:cNvPr id="4" name="Picture 3"/>
          <p:cNvPicPr>
            <a:picLocks noChangeAspect="1"/>
          </p:cNvPicPr>
          <p:nvPr/>
        </p:nvPicPr>
        <p:blipFill>
          <a:blip r:embed="rId2"/>
          <a:stretch>
            <a:fillRect/>
          </a:stretch>
        </p:blipFill>
        <p:spPr>
          <a:xfrm>
            <a:off x="3283819" y="2693802"/>
            <a:ext cx="2442726" cy="1453326"/>
          </a:xfrm>
          <a:prstGeom prst="rect">
            <a:avLst/>
          </a:prstGeom>
        </p:spPr>
      </p:pic>
      <p:pic>
        <p:nvPicPr>
          <p:cNvPr id="7" name="Picture 6"/>
          <p:cNvPicPr>
            <a:picLocks noChangeAspect="1"/>
          </p:cNvPicPr>
          <p:nvPr/>
        </p:nvPicPr>
        <p:blipFill>
          <a:blip r:embed="rId3"/>
          <a:stretch>
            <a:fillRect/>
          </a:stretch>
        </p:blipFill>
        <p:spPr>
          <a:xfrm>
            <a:off x="7039887" y="4830618"/>
            <a:ext cx="1585097" cy="163483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693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AU" sz="3600" dirty="0"/>
              <a:t>Research into compassion is driving the interest in common humanity</a:t>
            </a:r>
          </a:p>
        </p:txBody>
      </p:sp>
      <p:sp>
        <p:nvSpPr>
          <p:cNvPr id="14" name="Content Placeholder 13"/>
          <p:cNvSpPr>
            <a:spLocks noGrp="1"/>
          </p:cNvSpPr>
          <p:nvPr>
            <p:ph idx="1"/>
          </p:nvPr>
        </p:nvSpPr>
        <p:spPr>
          <a:xfrm>
            <a:off x="575733" y="1098731"/>
            <a:ext cx="11040533" cy="5458690"/>
          </a:xfrm>
        </p:spPr>
        <p:txBody>
          <a:bodyPr/>
          <a:lstStyle/>
          <a:p>
            <a:pPr marL="0" indent="0">
              <a:lnSpc>
                <a:spcPct val="50000"/>
              </a:lnSpc>
              <a:buNone/>
            </a:pPr>
            <a:endParaRPr lang="en-AU" sz="2000" dirty="0"/>
          </a:p>
          <a:p>
            <a:pPr marL="0" indent="0">
              <a:lnSpc>
                <a:spcPct val="50000"/>
              </a:lnSpc>
              <a:buNone/>
            </a:pPr>
            <a:endParaRPr lang="en-AU" sz="3200" dirty="0"/>
          </a:p>
          <a:p>
            <a:pPr marL="0" indent="0">
              <a:lnSpc>
                <a:spcPct val="50000"/>
              </a:lnSpc>
              <a:buNone/>
            </a:pPr>
            <a:endParaRPr lang="en-AU" sz="3200" dirty="0"/>
          </a:p>
          <a:p>
            <a:pPr marL="0" indent="0">
              <a:lnSpc>
                <a:spcPct val="50000"/>
              </a:lnSpc>
              <a:buNone/>
            </a:pPr>
            <a:endParaRPr lang="en-AU" sz="3200" dirty="0"/>
          </a:p>
          <a:p>
            <a:pPr marL="0" indent="0">
              <a:buNone/>
            </a:pPr>
            <a:endParaRPr lang="en-AU" sz="3200" dirty="0"/>
          </a:p>
          <a:p>
            <a:pPr marL="0" indent="0">
              <a:buNone/>
            </a:pPr>
            <a:endParaRPr lang="en-AU" sz="2800" dirty="0"/>
          </a:p>
          <a:p>
            <a:pPr marL="0" indent="0">
              <a:buNone/>
            </a:pPr>
            <a:endParaRPr lang="en-AU" sz="2400" dirty="0"/>
          </a:p>
          <a:p>
            <a:pPr marL="0" indent="0">
              <a:buNone/>
            </a:pPr>
            <a:endParaRPr lang="en-AU" sz="2400" dirty="0"/>
          </a:p>
          <a:p>
            <a:pPr marL="0" indent="0">
              <a:buNone/>
            </a:pPr>
            <a:endParaRPr lang="en-AU" sz="2400" dirty="0"/>
          </a:p>
          <a:p>
            <a:pPr marL="0" indent="0">
              <a:buNone/>
            </a:pPr>
            <a:endParaRPr lang="en-AU" dirty="0"/>
          </a:p>
        </p:txBody>
      </p:sp>
      <p:pic>
        <p:nvPicPr>
          <p:cNvPr id="2" name="Picture 1"/>
          <p:cNvPicPr>
            <a:picLocks noChangeAspect="1"/>
          </p:cNvPicPr>
          <p:nvPr/>
        </p:nvPicPr>
        <p:blipFill>
          <a:blip r:embed="rId2"/>
          <a:stretch>
            <a:fillRect/>
          </a:stretch>
        </p:blipFill>
        <p:spPr>
          <a:xfrm>
            <a:off x="7065241" y="4444711"/>
            <a:ext cx="4119226" cy="1238250"/>
          </a:xfrm>
          <a:prstGeom prst="rect">
            <a:avLst/>
          </a:prstGeom>
        </p:spPr>
      </p:pic>
      <p:pic>
        <p:nvPicPr>
          <p:cNvPr id="3" name="Picture 2"/>
          <p:cNvPicPr>
            <a:picLocks noChangeAspect="1"/>
          </p:cNvPicPr>
          <p:nvPr/>
        </p:nvPicPr>
        <p:blipFill>
          <a:blip r:embed="rId3"/>
          <a:stretch>
            <a:fillRect/>
          </a:stretch>
        </p:blipFill>
        <p:spPr>
          <a:xfrm>
            <a:off x="1312142" y="4444712"/>
            <a:ext cx="4857750" cy="1090612"/>
          </a:xfrm>
          <a:prstGeom prst="rect">
            <a:avLst/>
          </a:prstGeom>
        </p:spPr>
      </p:pic>
      <p:pic>
        <p:nvPicPr>
          <p:cNvPr id="4" name="Picture 3"/>
          <p:cNvPicPr>
            <a:picLocks noChangeAspect="1"/>
          </p:cNvPicPr>
          <p:nvPr/>
        </p:nvPicPr>
        <p:blipFill>
          <a:blip r:embed="rId4"/>
          <a:stretch>
            <a:fillRect/>
          </a:stretch>
        </p:blipFill>
        <p:spPr>
          <a:xfrm>
            <a:off x="1089892" y="1569505"/>
            <a:ext cx="2336944" cy="2258572"/>
          </a:xfrm>
          <a:prstGeom prst="rect">
            <a:avLst/>
          </a:prstGeom>
        </p:spPr>
      </p:pic>
      <p:pic>
        <p:nvPicPr>
          <p:cNvPr id="5" name="Picture 4"/>
          <p:cNvPicPr>
            <a:picLocks noChangeAspect="1"/>
          </p:cNvPicPr>
          <p:nvPr/>
        </p:nvPicPr>
        <p:blipFill>
          <a:blip r:embed="rId5"/>
          <a:stretch>
            <a:fillRect/>
          </a:stretch>
        </p:blipFill>
        <p:spPr>
          <a:xfrm>
            <a:off x="4134812" y="1717965"/>
            <a:ext cx="2143125" cy="2110112"/>
          </a:xfrm>
          <a:prstGeom prst="rect">
            <a:avLst/>
          </a:prstGeom>
        </p:spPr>
      </p:pic>
      <p:pic>
        <p:nvPicPr>
          <p:cNvPr id="7" name="Picture 6"/>
          <p:cNvPicPr>
            <a:picLocks noChangeAspect="1"/>
          </p:cNvPicPr>
          <p:nvPr/>
        </p:nvPicPr>
        <p:blipFill>
          <a:blip r:embed="rId6"/>
          <a:stretch>
            <a:fillRect/>
          </a:stretch>
        </p:blipFill>
        <p:spPr>
          <a:xfrm>
            <a:off x="7269018" y="1948872"/>
            <a:ext cx="4010891" cy="151476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4506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7327" y="904974"/>
            <a:ext cx="11010507" cy="5491703"/>
          </a:xfrm>
        </p:spPr>
        <p:txBody>
          <a:bodyPr>
            <a:normAutofit/>
          </a:bodyPr>
          <a:lstStyle/>
          <a:p>
            <a:pPr marL="0" lvl="1" indent="0">
              <a:buClr>
                <a:schemeClr val="accent3"/>
              </a:buClr>
              <a:buSzPct val="95000"/>
              <a:buNone/>
            </a:pPr>
            <a:endParaRPr lang="en-US" dirty="0">
              <a:latin typeface="Arial" panose="020B0604020202020204" pitchFamily="34" charset="0"/>
              <a:cs typeface="Arial" panose="020B0604020202020204" pitchFamily="34" charset="0"/>
            </a:endParaRPr>
          </a:p>
          <a:p>
            <a:pPr marL="257175" lvl="1" indent="-257175">
              <a:buClr>
                <a:schemeClr val="accent3"/>
              </a:buClr>
              <a:buSzPct val="95000"/>
            </a:pPr>
            <a:endParaRPr lang="en-US" sz="1500" dirty="0">
              <a:cs typeface="Arial" panose="020B0604020202020204" pitchFamily="34" charset="0"/>
            </a:endParaRPr>
          </a:p>
          <a:p>
            <a:pPr marL="0" lvl="1" indent="0">
              <a:buClr>
                <a:schemeClr val="accent3"/>
              </a:buClr>
              <a:buSzPct val="95000"/>
              <a:buNone/>
            </a:pPr>
            <a:endParaRPr lang="en-US" sz="3000" dirty="0">
              <a:latin typeface="Arial" panose="020B0604020202020204" pitchFamily="34" charset="0"/>
              <a:cs typeface="Arial" panose="020B0604020202020204" pitchFamily="34" charset="0"/>
            </a:endParaRPr>
          </a:p>
          <a:p>
            <a:pPr marL="0" lvl="1" indent="0">
              <a:buClr>
                <a:schemeClr val="accent3"/>
              </a:buClr>
              <a:buSzPct val="95000"/>
              <a:buNone/>
            </a:pPr>
            <a:endParaRPr lang="en-US" sz="3000" dirty="0">
              <a:latin typeface="Arial" panose="020B0604020202020204" pitchFamily="34" charset="0"/>
              <a:cs typeface="Arial" panose="020B0604020202020204" pitchFamily="34" charset="0"/>
            </a:endParaRPr>
          </a:p>
          <a:p>
            <a:pPr marL="0" lvl="1" indent="0">
              <a:buClr>
                <a:schemeClr val="accent3"/>
              </a:buClr>
              <a:buSzPct val="95000"/>
              <a:buNone/>
            </a:pPr>
            <a:endParaRPr lang="en-US" sz="3000" dirty="0">
              <a:latin typeface="Arial" panose="020B0604020202020204" pitchFamily="34" charset="0"/>
              <a:cs typeface="Arial" panose="020B0604020202020204" pitchFamily="34" charset="0"/>
            </a:endParaRPr>
          </a:p>
          <a:p>
            <a:pPr marL="0" lvl="1" indent="0">
              <a:buClr>
                <a:schemeClr val="accent3"/>
              </a:buClr>
              <a:buSzPct val="95000"/>
              <a:buNone/>
            </a:pPr>
            <a:endParaRPr lang="en-US" sz="3000" dirty="0">
              <a:latin typeface="Arial" panose="020B0604020202020204" pitchFamily="34" charset="0"/>
              <a:cs typeface="Arial" panose="020B0604020202020204" pitchFamily="34" charset="0"/>
            </a:endParaRPr>
          </a:p>
          <a:p>
            <a:pPr marL="0" lvl="1" indent="0">
              <a:buClr>
                <a:schemeClr val="accent3"/>
              </a:buClr>
              <a:buSzPct val="95000"/>
              <a:buNone/>
            </a:pPr>
            <a:endParaRPr lang="en-US" sz="3000" dirty="0">
              <a:latin typeface="Arial" panose="020B0604020202020204" pitchFamily="34" charset="0"/>
              <a:cs typeface="Arial" panose="020B0604020202020204" pitchFamily="34" charset="0"/>
            </a:endParaRPr>
          </a:p>
          <a:p>
            <a:pPr marL="0" lvl="1" indent="0">
              <a:buClr>
                <a:schemeClr val="accent3"/>
              </a:buClr>
              <a:buSzPct val="95000"/>
              <a:buNone/>
            </a:pPr>
            <a:endParaRPr lang="en-US" sz="3000" dirty="0">
              <a:latin typeface="Arial" panose="020B0604020202020204" pitchFamily="34" charset="0"/>
              <a:cs typeface="Arial" panose="020B0604020202020204" pitchFamily="34" charset="0"/>
            </a:endParaRPr>
          </a:p>
          <a:p>
            <a:pPr marL="0" lvl="1" indent="0">
              <a:buClr>
                <a:schemeClr val="accent3"/>
              </a:buClr>
              <a:buSzPct val="95000"/>
              <a:buNone/>
            </a:pPr>
            <a:endParaRPr lang="en-US" sz="3000" dirty="0">
              <a:latin typeface="Arial" panose="020B0604020202020204" pitchFamily="34" charset="0"/>
              <a:cs typeface="Arial" panose="020B0604020202020204" pitchFamily="34" charset="0"/>
            </a:endParaRPr>
          </a:p>
          <a:p>
            <a:pPr marL="0" lvl="1" indent="0">
              <a:buClr>
                <a:schemeClr val="accent3"/>
              </a:buClr>
              <a:buSzPct val="95000"/>
              <a:buNone/>
            </a:pPr>
            <a:endParaRPr lang="en-US" sz="2800" dirty="0">
              <a:cs typeface="Arial" panose="020B0604020202020204" pitchFamily="34" charset="0"/>
            </a:endParaRPr>
          </a:p>
          <a:p>
            <a:pPr marL="0" lvl="1" indent="0">
              <a:buClr>
                <a:schemeClr val="accent3"/>
              </a:buClr>
              <a:buSzPct val="95000"/>
              <a:buNone/>
            </a:pPr>
            <a:r>
              <a:rPr lang="en-US" sz="2800" dirty="0">
                <a:cs typeface="Arial" panose="020B0604020202020204" pitchFamily="34" charset="0"/>
              </a:rPr>
              <a:t>Takes practice to stay with compassion rather than accidentally going into empathic distress or burnout. </a:t>
            </a:r>
          </a:p>
          <a:p>
            <a:pPr marL="0" lvl="1" indent="0">
              <a:buClr>
                <a:schemeClr val="accent3"/>
              </a:buClr>
              <a:buSzPct val="95000"/>
              <a:buNone/>
            </a:pPr>
            <a:endParaRPr lang="en-US" sz="2800" dirty="0">
              <a:cs typeface="Arial" panose="020B0604020202020204" pitchFamily="34" charset="0"/>
            </a:endParaRPr>
          </a:p>
          <a:p>
            <a:pPr marL="0" lvl="1" indent="0">
              <a:buClr>
                <a:schemeClr val="accent3"/>
              </a:buClr>
              <a:buSzPct val="95000"/>
              <a:buNone/>
            </a:pPr>
            <a:endParaRPr lang="en-US" sz="3000" dirty="0">
              <a:latin typeface="Arial" panose="020B0604020202020204" pitchFamily="34" charset="0"/>
              <a:cs typeface="Arial" panose="020B0604020202020204" pitchFamily="34" charset="0"/>
            </a:endParaRPr>
          </a:p>
          <a:p>
            <a:pPr marL="0" lvl="1" indent="0">
              <a:buClr>
                <a:schemeClr val="accent3"/>
              </a:buClr>
              <a:buSzPct val="95000"/>
              <a:buNone/>
            </a:pPr>
            <a:endParaRPr lang="en-US" sz="2800" dirty="0">
              <a:latin typeface="Arial" panose="020B0604020202020204" pitchFamily="34" charset="0"/>
              <a:cs typeface="Arial" panose="020B0604020202020204" pitchFamily="34" charset="0"/>
            </a:endParaRPr>
          </a:p>
          <a:p>
            <a:pPr marL="0" lvl="1" indent="0">
              <a:buClr>
                <a:schemeClr val="accent3"/>
              </a:buClr>
              <a:buSzPct val="95000"/>
              <a:buNone/>
            </a:pPr>
            <a:endParaRPr lang="en-US" sz="1800" dirty="0">
              <a:latin typeface="Arial" panose="020B0604020202020204" pitchFamily="34" charset="0"/>
              <a:cs typeface="Arial" panose="020B0604020202020204" pitchFamily="34" charset="0"/>
            </a:endParaRPr>
          </a:p>
          <a:p>
            <a:pPr marL="294894" lvl="1" indent="0">
              <a:buNone/>
            </a:pPr>
            <a:endParaRPr lang="en-US" sz="30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629691" y="650450"/>
            <a:ext cx="10721799" cy="509047"/>
          </a:xfrm>
        </p:spPr>
        <p:txBody>
          <a:bodyPr>
            <a:noAutofit/>
          </a:bodyPr>
          <a:lstStyle/>
          <a:p>
            <a:r>
              <a:rPr lang="en-US" sz="3200" dirty="0">
                <a:cs typeface="Arial" panose="020B0604020202020204" pitchFamily="34" charset="0"/>
              </a:rPr>
              <a:t>Fact – we need to flick between self and other focus many times per day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7746" y="1588655"/>
            <a:ext cx="3389745" cy="273396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9827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6181" y="1253766"/>
            <a:ext cx="11010508" cy="5142911"/>
          </a:xfrm>
        </p:spPr>
        <p:txBody>
          <a:bodyPr>
            <a:normAutofit/>
          </a:bodyPr>
          <a:lstStyle/>
          <a:p>
            <a:pPr marL="0" lvl="1" indent="0">
              <a:buClr>
                <a:schemeClr val="accent3"/>
              </a:buClr>
              <a:buSzPct val="95000"/>
              <a:buNone/>
            </a:pPr>
            <a:endParaRPr lang="en-US" dirty="0">
              <a:latin typeface="Arial" panose="020B0604020202020204" pitchFamily="34" charset="0"/>
              <a:cs typeface="Arial" panose="020B0604020202020204" pitchFamily="34" charset="0"/>
            </a:endParaRPr>
          </a:p>
          <a:p>
            <a:pPr marL="0" lvl="1" indent="0">
              <a:buClr>
                <a:schemeClr val="accent3"/>
              </a:buClr>
              <a:buSzPct val="95000"/>
              <a:buNone/>
            </a:pPr>
            <a:endParaRPr lang="en-US" sz="3000" dirty="0">
              <a:latin typeface="Arial" panose="020B0604020202020204" pitchFamily="34" charset="0"/>
              <a:cs typeface="Arial" panose="020B0604020202020204" pitchFamily="34" charset="0"/>
            </a:endParaRPr>
          </a:p>
          <a:p>
            <a:pPr marL="0" lvl="1" indent="0">
              <a:buClr>
                <a:schemeClr val="accent3"/>
              </a:buClr>
              <a:buSzPct val="95000"/>
              <a:buNone/>
            </a:pPr>
            <a:endParaRPr lang="en-US" sz="3000" dirty="0">
              <a:latin typeface="Arial" panose="020B0604020202020204" pitchFamily="34" charset="0"/>
              <a:cs typeface="Arial" panose="020B0604020202020204" pitchFamily="34" charset="0"/>
            </a:endParaRPr>
          </a:p>
          <a:p>
            <a:pPr marL="0" indent="0">
              <a:buNone/>
            </a:pPr>
            <a:endParaRPr lang="en-US" sz="3000" dirty="0">
              <a:latin typeface="Arial" panose="020B0604020202020204" pitchFamily="34" charset="0"/>
              <a:cs typeface="Arial" panose="020B0604020202020204" pitchFamily="34" charset="0"/>
            </a:endParaRPr>
          </a:p>
          <a:p>
            <a:pPr marL="294894" lvl="1" indent="0">
              <a:buNone/>
            </a:pPr>
            <a:endParaRPr lang="en-US" sz="30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556181" y="593890"/>
            <a:ext cx="10605155" cy="532946"/>
          </a:xfrm>
        </p:spPr>
        <p:txBody>
          <a:bodyPr>
            <a:noAutofit/>
          </a:bodyPr>
          <a:lstStyle/>
          <a:p>
            <a:r>
              <a:rPr lang="en-US" sz="3200" dirty="0">
                <a:cs typeface="Arial" panose="020B0604020202020204" pitchFamily="34" charset="0"/>
              </a:rPr>
              <a:t>Compassion results in benefits to the giver and the receiver</a:t>
            </a:r>
            <a:br>
              <a:rPr lang="en-US" sz="3000" dirty="0">
                <a:cs typeface="Arial" panose="020B0604020202020204" pitchFamily="34" charset="0"/>
              </a:rPr>
            </a:br>
            <a:br>
              <a:rPr lang="en-US" sz="3000" dirty="0">
                <a:cs typeface="Arial" panose="020B0604020202020204" pitchFamily="34" charset="0"/>
              </a:rPr>
            </a:br>
            <a:r>
              <a:rPr lang="en-US" sz="2400" b="0" dirty="0">
                <a:latin typeface="+mn-lt"/>
                <a:cs typeface="Arial" panose="020B0604020202020204" pitchFamily="34" charset="0"/>
              </a:rPr>
              <a:t>Need to practice a compassionate response to suffering, not always easy as you can get empathic distress (self-focused distress) or you may have habitually practiced avoidance.</a:t>
            </a:r>
            <a:br>
              <a:rPr lang="en-US" sz="2400" b="0" dirty="0">
                <a:latin typeface="+mn-lt"/>
                <a:cs typeface="Arial" panose="020B0604020202020204" pitchFamily="34" charset="0"/>
              </a:rPr>
            </a:br>
            <a:br>
              <a:rPr lang="en-US" sz="2400" b="0" dirty="0">
                <a:latin typeface="+mn-lt"/>
                <a:cs typeface="Arial" panose="020B0604020202020204" pitchFamily="34" charset="0"/>
              </a:rPr>
            </a:br>
            <a:r>
              <a:rPr lang="en-US" sz="2400" b="0" dirty="0">
                <a:latin typeface="+mn-lt"/>
                <a:cs typeface="Arial" panose="020B0604020202020204" pitchFamily="34" charset="0"/>
              </a:rPr>
              <a:t>Try and notice the reward you get when you have compassion (“helper’s high”) to reinforce the benefit to yourself, not just the other.</a:t>
            </a:r>
            <a:br>
              <a:rPr lang="en-US" sz="2400" b="0" dirty="0">
                <a:latin typeface="+mn-lt"/>
                <a:cs typeface="Arial" panose="020B0604020202020204" pitchFamily="34" charset="0"/>
              </a:rPr>
            </a:br>
            <a:br>
              <a:rPr lang="en-US" sz="2400" b="0" dirty="0">
                <a:latin typeface="+mn-lt"/>
                <a:cs typeface="Arial" panose="020B0604020202020204" pitchFamily="34" charset="0"/>
              </a:rPr>
            </a:br>
            <a:r>
              <a:rPr lang="en-US" sz="2400" b="0" dirty="0">
                <a:latin typeface="+mn-lt"/>
                <a:cs typeface="Arial" panose="020B0604020202020204" pitchFamily="34" charset="0"/>
              </a:rPr>
              <a:t>Compassion builds our capacity to manage and respond to other people’s suffering – essential in certain professions e.g. healthcare, teaching etc. Compassion is good for the giver, not just the person who is suffering.</a:t>
            </a:r>
            <a:br>
              <a:rPr lang="en-US" sz="2400" b="0" dirty="0">
                <a:latin typeface="+mn-lt"/>
                <a:cs typeface="Arial" panose="020B0604020202020204" pitchFamily="34" charset="0"/>
              </a:rPr>
            </a:br>
            <a:br>
              <a:rPr lang="en-US" sz="2400" b="0" dirty="0">
                <a:latin typeface="+mn-lt"/>
                <a:cs typeface="Arial" panose="020B0604020202020204" pitchFamily="34" charset="0"/>
              </a:rPr>
            </a:br>
            <a:br>
              <a:rPr lang="en-US" sz="2400" b="0" dirty="0">
                <a:latin typeface="+mn-lt"/>
                <a:cs typeface="Arial" panose="020B0604020202020204" pitchFamily="34" charset="0"/>
              </a:rPr>
            </a:br>
            <a:br>
              <a:rPr lang="en-US" sz="2400" b="0" dirty="0">
                <a:latin typeface="+mn-lt"/>
                <a:cs typeface="Arial" panose="020B0604020202020204" pitchFamily="34" charset="0"/>
              </a:rPr>
            </a:br>
            <a:endParaRPr lang="en-US" sz="2400" dirty="0">
              <a:latin typeface="+mn-lt"/>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064181" y="4551075"/>
            <a:ext cx="1944793" cy="1496623"/>
          </a:xfrm>
          <a:prstGeom prst="rect">
            <a:avLst/>
          </a:prstGeom>
        </p:spPr>
      </p:pic>
      <p:pic>
        <p:nvPicPr>
          <p:cNvPr id="5" name="Picture 4"/>
          <p:cNvPicPr>
            <a:picLocks noChangeAspect="1"/>
          </p:cNvPicPr>
          <p:nvPr/>
        </p:nvPicPr>
        <p:blipFill>
          <a:blip r:embed="rId3"/>
          <a:stretch>
            <a:fillRect/>
          </a:stretch>
        </p:blipFill>
        <p:spPr>
          <a:xfrm>
            <a:off x="4085766" y="4812145"/>
            <a:ext cx="3767655" cy="1362411"/>
          </a:xfrm>
          <a:prstGeom prst="rect">
            <a:avLst/>
          </a:prstGeom>
        </p:spPr>
      </p:pic>
      <p:pic>
        <p:nvPicPr>
          <p:cNvPr id="7" name="Picture 6"/>
          <p:cNvPicPr>
            <a:picLocks noChangeAspect="1"/>
          </p:cNvPicPr>
          <p:nvPr/>
        </p:nvPicPr>
        <p:blipFill>
          <a:blip r:embed="rId4"/>
          <a:stretch>
            <a:fillRect/>
          </a:stretch>
        </p:blipFill>
        <p:spPr>
          <a:xfrm>
            <a:off x="8677588" y="4648341"/>
            <a:ext cx="2705418" cy="139935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461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1023" y="1602558"/>
            <a:ext cx="11001080" cy="4398193"/>
          </a:xfrm>
        </p:spPr>
        <p:txBody>
          <a:bodyPr>
            <a:normAutofit/>
          </a:bodyPr>
          <a:lstStyle/>
          <a:p>
            <a:pPr marL="0" lvl="1" indent="0">
              <a:buClr>
                <a:schemeClr val="accent3"/>
              </a:buClr>
              <a:buSzPct val="95000"/>
              <a:buNone/>
            </a:pPr>
            <a:endParaRPr lang="en-US" dirty="0">
              <a:latin typeface="Arial" panose="020B0604020202020204" pitchFamily="34" charset="0"/>
              <a:cs typeface="Arial" panose="020B0604020202020204" pitchFamily="34" charset="0"/>
            </a:endParaRPr>
          </a:p>
          <a:p>
            <a:pPr marL="0" lvl="1" indent="0">
              <a:buClr>
                <a:schemeClr val="accent3"/>
              </a:buClr>
              <a:buSzPct val="95000"/>
              <a:buNone/>
            </a:pPr>
            <a:endParaRPr lang="en-US" dirty="0">
              <a:latin typeface="Arial" panose="020B0604020202020204" pitchFamily="34" charset="0"/>
              <a:cs typeface="Arial" panose="020B0604020202020204" pitchFamily="34" charset="0"/>
            </a:endParaRPr>
          </a:p>
          <a:p>
            <a:pPr marL="205740" lvl="1" indent="-205740">
              <a:buClr>
                <a:schemeClr val="accent3"/>
              </a:buClr>
              <a:buSzPct val="95000"/>
            </a:pPr>
            <a:r>
              <a:rPr lang="en-US" sz="2400" dirty="0">
                <a:cs typeface="Arial" panose="020B0604020202020204" pitchFamily="34" charset="0"/>
              </a:rPr>
              <a:t>You can still have compassion for someone where you are not successful in directly preventing their suffering e.g. starving children in Africa.</a:t>
            </a:r>
          </a:p>
          <a:p>
            <a:pPr marL="205740" lvl="1" indent="-205740">
              <a:buClr>
                <a:schemeClr val="accent3"/>
              </a:buClr>
              <a:buSzPct val="95000"/>
            </a:pPr>
            <a:endParaRPr lang="en-US" sz="2400" dirty="0">
              <a:cs typeface="Arial" panose="020B0604020202020204" pitchFamily="34" charset="0"/>
            </a:endParaRPr>
          </a:p>
          <a:p>
            <a:pPr marL="205740" lvl="1" indent="-205740">
              <a:buClr>
                <a:schemeClr val="accent3"/>
              </a:buClr>
              <a:buSzPct val="95000"/>
            </a:pPr>
            <a:r>
              <a:rPr lang="en-US" sz="2400" dirty="0">
                <a:cs typeface="Arial" panose="020B0604020202020204" pitchFamily="34" charset="0"/>
              </a:rPr>
              <a:t>The important point is that the arising of compassion in yourself is still a positive state of mind and better than empathic distress. It builds your capacity for useful responses to another’s suffering. It’s protective against healthcare worker burnout.</a:t>
            </a:r>
          </a:p>
          <a:p>
            <a:pPr marL="205740" lvl="1" indent="-205740">
              <a:buClr>
                <a:schemeClr val="accent3"/>
              </a:buClr>
              <a:buSzPct val="95000"/>
            </a:pPr>
            <a:endParaRPr lang="en-US" sz="2400" dirty="0">
              <a:cs typeface="Arial" panose="020B0604020202020204" pitchFamily="34" charset="0"/>
            </a:endParaRPr>
          </a:p>
          <a:p>
            <a:pPr marL="205740" lvl="1" indent="-205740">
              <a:buClr>
                <a:schemeClr val="accent3"/>
              </a:buClr>
              <a:buSzPct val="95000"/>
            </a:pPr>
            <a:r>
              <a:rPr lang="en-US" sz="2400" dirty="0">
                <a:cs typeface="Arial" panose="020B0604020202020204" pitchFamily="34" charset="0"/>
              </a:rPr>
              <a:t>Compassion precedes prosocial action, but it’s a fact of life  that we can’t always prevent the suffering of others.</a:t>
            </a:r>
          </a:p>
          <a:p>
            <a:pPr marL="0" lvl="1" indent="0">
              <a:buClr>
                <a:schemeClr val="accent3"/>
              </a:buClr>
              <a:buSzPct val="95000"/>
              <a:buNone/>
            </a:pPr>
            <a:endParaRPr lang="en-US" sz="2400" dirty="0">
              <a:latin typeface="Arial" panose="020B0604020202020204" pitchFamily="34" charset="0"/>
              <a:cs typeface="Arial" panose="020B0604020202020204" pitchFamily="34" charset="0"/>
            </a:endParaRPr>
          </a:p>
          <a:p>
            <a:pPr marL="0" lvl="1" indent="0">
              <a:buClr>
                <a:schemeClr val="accent3"/>
              </a:buClr>
              <a:buSzPct val="95000"/>
              <a:buNone/>
            </a:pPr>
            <a:endParaRPr lang="en-US" sz="2400" dirty="0">
              <a:latin typeface="Arial" panose="020B0604020202020204" pitchFamily="34" charset="0"/>
              <a:cs typeface="Arial" panose="020B0604020202020204" pitchFamily="34" charset="0"/>
            </a:endParaRPr>
          </a:p>
          <a:p>
            <a:pPr marL="0" indent="0">
              <a:buNone/>
            </a:pPr>
            <a:endParaRPr lang="en-US" sz="3000" dirty="0">
              <a:latin typeface="Arial" panose="020B0604020202020204" pitchFamily="34" charset="0"/>
              <a:cs typeface="Arial" panose="020B0604020202020204" pitchFamily="34" charset="0"/>
            </a:endParaRPr>
          </a:p>
          <a:p>
            <a:pPr marL="294894" lvl="1" indent="0">
              <a:buNone/>
            </a:pPr>
            <a:endParaRPr lang="en-US" sz="30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641023" y="763572"/>
            <a:ext cx="9569777" cy="641022"/>
          </a:xfrm>
        </p:spPr>
        <p:txBody>
          <a:bodyPr>
            <a:noAutofit/>
          </a:bodyPr>
          <a:lstStyle/>
          <a:p>
            <a:r>
              <a:rPr lang="en-US" sz="3200" dirty="0">
                <a:cs typeface="Arial" panose="020B0604020202020204" pitchFamily="34" charset="0"/>
              </a:rPr>
              <a:t>Compassion is a “wish” for the other’s suffering to be relieved, it precedes action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8007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615" y="479868"/>
            <a:ext cx="10953931" cy="639985"/>
          </a:xfrm>
        </p:spPr>
        <p:txBody>
          <a:bodyPr>
            <a:normAutofit/>
          </a:bodyPr>
          <a:lstStyle/>
          <a:p>
            <a:r>
              <a:rPr lang="en-AU" sz="3600" dirty="0"/>
              <a:t> </a:t>
            </a:r>
            <a:r>
              <a:rPr lang="en-AU" sz="3200" dirty="0"/>
              <a:t>The  Compassion Process</a:t>
            </a:r>
          </a:p>
        </p:txBody>
      </p:sp>
      <p:sp>
        <p:nvSpPr>
          <p:cNvPr id="3" name="Content Placeholder 2"/>
          <p:cNvSpPr>
            <a:spLocks noGrp="1"/>
          </p:cNvSpPr>
          <p:nvPr>
            <p:ph idx="1"/>
          </p:nvPr>
        </p:nvSpPr>
        <p:spPr>
          <a:xfrm>
            <a:off x="886119" y="898393"/>
            <a:ext cx="10740265" cy="5653235"/>
          </a:xfrm>
        </p:spPr>
        <p:txBody>
          <a:bodyPr>
            <a:normAutofit/>
          </a:bodyPr>
          <a:lstStyle/>
          <a:p>
            <a:pPr marL="0" indent="0">
              <a:buNone/>
            </a:pPr>
            <a:endParaRPr lang="en-AU" dirty="0"/>
          </a:p>
          <a:p>
            <a:pPr marL="0" indent="0">
              <a:buNone/>
            </a:pPr>
            <a:r>
              <a:rPr lang="en-AU" dirty="0"/>
              <a:t>						</a:t>
            </a:r>
            <a:r>
              <a:rPr lang="en-AU" sz="1600" b="1" dirty="0">
                <a:solidFill>
                  <a:srgbClr val="21E012"/>
                </a:solidFill>
              </a:rPr>
              <a:t>YES</a:t>
            </a:r>
          </a:p>
          <a:p>
            <a:pPr marL="0" indent="0">
              <a:buNone/>
            </a:pPr>
            <a:endParaRPr lang="en-AU" dirty="0"/>
          </a:p>
          <a:p>
            <a:pPr marL="0" indent="0">
              <a:buNone/>
            </a:pPr>
            <a:endParaRPr lang="en-AU" dirty="0"/>
          </a:p>
          <a:p>
            <a:pPr marL="0" indent="0">
              <a:buNone/>
            </a:pPr>
            <a:r>
              <a:rPr lang="en-AU" dirty="0"/>
              <a:t>						</a:t>
            </a:r>
            <a:r>
              <a:rPr lang="en-AU" sz="1600" b="1" dirty="0">
                <a:solidFill>
                  <a:srgbClr val="21E012"/>
                </a:solidFill>
              </a:rPr>
              <a:t>YES</a:t>
            </a:r>
          </a:p>
          <a:p>
            <a:pPr marL="0" indent="0">
              <a:buNone/>
            </a:pPr>
            <a:r>
              <a:rPr lang="en-AU" dirty="0"/>
              <a:t>							</a:t>
            </a:r>
          </a:p>
          <a:p>
            <a:pPr marL="0" indent="0">
              <a:buNone/>
            </a:pPr>
            <a:r>
              <a:rPr lang="en-AU" sz="1600" dirty="0">
                <a:solidFill>
                  <a:srgbClr val="3C64B4"/>
                </a:solidFill>
              </a:rPr>
              <a:t>											Empathic distress </a:t>
            </a:r>
            <a:r>
              <a:rPr lang="en-AU" sz="1600" b="1" dirty="0">
                <a:solidFill>
                  <a:srgbClr val="3C64B4"/>
                </a:solidFill>
              </a:rPr>
              <a:t>Exit 													</a:t>
            </a:r>
            <a:r>
              <a:rPr lang="en-AU" sz="1600" dirty="0">
                <a:solidFill>
                  <a:srgbClr val="3C64B4"/>
                </a:solidFill>
              </a:rPr>
              <a:t>(Self-focus)									</a:t>
            </a:r>
            <a:r>
              <a:rPr lang="en-AU" sz="1600" b="1" dirty="0">
                <a:solidFill>
                  <a:srgbClr val="21E012"/>
                </a:solidFill>
              </a:rPr>
              <a:t>YES</a:t>
            </a:r>
            <a:r>
              <a:rPr lang="en-AU" sz="1600" dirty="0"/>
              <a:t>  </a:t>
            </a:r>
            <a:r>
              <a:rPr lang="en-AU" sz="1600" dirty="0">
                <a:solidFill>
                  <a:srgbClr val="3C64B4"/>
                </a:solidFill>
              </a:rPr>
              <a:t>Empathic concern 							         						       (Other-focus) 								        					        </a:t>
            </a:r>
            <a:r>
              <a:rPr lang="en-AU" sz="1600" b="1" dirty="0">
                <a:solidFill>
                  <a:srgbClr val="3C64B4"/>
                </a:solidFill>
              </a:rPr>
              <a:t>Continue				</a:t>
            </a:r>
            <a:r>
              <a:rPr lang="en-AU" sz="1600" dirty="0">
                <a:solidFill>
                  <a:srgbClr val="3C64B4"/>
                </a:solidFill>
              </a:rPr>
              <a:t>“Just like me, this 													person wishes to be  								</a:t>
            </a:r>
            <a:r>
              <a:rPr lang="en-AU" sz="1600" b="1" dirty="0">
                <a:solidFill>
                  <a:srgbClr val="21E012"/>
                </a:solidFill>
              </a:rPr>
              <a:t>YES					</a:t>
            </a:r>
            <a:r>
              <a:rPr lang="en-AU" sz="1600" dirty="0">
                <a:solidFill>
                  <a:srgbClr val="3C64B4"/>
                </a:solidFill>
              </a:rPr>
              <a:t>happy and not to 													suffer”</a:t>
            </a:r>
          </a:p>
          <a:p>
            <a:pPr marL="0" indent="0">
              <a:buNone/>
            </a:pPr>
            <a:r>
              <a:rPr lang="en-AU" sz="1600" b="1" dirty="0">
                <a:solidFill>
                  <a:srgbClr val="3C64B4"/>
                </a:solidFill>
              </a:rPr>
              <a:t>		</a:t>
            </a:r>
            <a:r>
              <a:rPr lang="en-AU" sz="1600" b="1" dirty="0">
                <a:solidFill>
                  <a:srgbClr val="21E012"/>
                </a:solidFill>
              </a:rPr>
              <a:t>																			YES</a:t>
            </a:r>
          </a:p>
          <a:p>
            <a:pPr marL="0" indent="0">
              <a:buNone/>
            </a:pPr>
            <a:endParaRPr lang="en-AU" dirty="0"/>
          </a:p>
          <a:p>
            <a:pPr marL="0" indent="0">
              <a:buNone/>
            </a:pPr>
            <a:endParaRPr lang="en-AU" dirty="0"/>
          </a:p>
          <a:p>
            <a:pPr marL="0" indent="0">
              <a:buNone/>
            </a:pPr>
            <a:endParaRPr lang="en-AU" dirty="0"/>
          </a:p>
          <a:p>
            <a:pPr marL="0" indent="0">
              <a:buNone/>
            </a:pPr>
            <a:endParaRPr lang="en-AU" dirty="0"/>
          </a:p>
        </p:txBody>
      </p:sp>
      <p:sp>
        <p:nvSpPr>
          <p:cNvPr id="5" name="Rectangle 4">
            <a:extLst>
              <a:ext uri="{FF2B5EF4-FFF2-40B4-BE49-F238E27FC236}">
                <a16:creationId xmlns:a16="http://schemas.microsoft.com/office/drawing/2014/main" id="{7E87FA1E-4770-4010-AB41-CA10DE632292}"/>
              </a:ext>
            </a:extLst>
          </p:cNvPr>
          <p:cNvSpPr/>
          <p:nvPr/>
        </p:nvSpPr>
        <p:spPr>
          <a:xfrm>
            <a:off x="3137179" y="1007107"/>
            <a:ext cx="115212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Do I notice the other?</a:t>
            </a:r>
          </a:p>
        </p:txBody>
      </p:sp>
      <p:sp>
        <p:nvSpPr>
          <p:cNvPr id="6" name="Rectangle 5">
            <a:extLst>
              <a:ext uri="{FF2B5EF4-FFF2-40B4-BE49-F238E27FC236}">
                <a16:creationId xmlns:a16="http://schemas.microsoft.com/office/drawing/2014/main" id="{53DEE22C-7E38-4B8A-BD48-81BF37AE5CC2}"/>
              </a:ext>
            </a:extLst>
          </p:cNvPr>
          <p:cNvSpPr/>
          <p:nvPr/>
        </p:nvSpPr>
        <p:spPr>
          <a:xfrm>
            <a:off x="6908678" y="1856770"/>
            <a:ext cx="120243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Is the other suffering?</a:t>
            </a:r>
          </a:p>
        </p:txBody>
      </p:sp>
      <p:sp>
        <p:nvSpPr>
          <p:cNvPr id="7" name="Rectangle 6">
            <a:extLst>
              <a:ext uri="{FF2B5EF4-FFF2-40B4-BE49-F238E27FC236}">
                <a16:creationId xmlns:a16="http://schemas.microsoft.com/office/drawing/2014/main" id="{24ACD430-F3E7-4807-96C3-7273E1C3F1FC}"/>
              </a:ext>
            </a:extLst>
          </p:cNvPr>
          <p:cNvSpPr/>
          <p:nvPr/>
        </p:nvSpPr>
        <p:spPr>
          <a:xfrm>
            <a:off x="3098840" y="2852936"/>
            <a:ext cx="129614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Do I empathise with them?</a:t>
            </a:r>
          </a:p>
        </p:txBody>
      </p:sp>
      <p:sp>
        <p:nvSpPr>
          <p:cNvPr id="8" name="Rectangle 7">
            <a:extLst>
              <a:ext uri="{FF2B5EF4-FFF2-40B4-BE49-F238E27FC236}">
                <a16:creationId xmlns:a16="http://schemas.microsoft.com/office/drawing/2014/main" id="{3D7DCBD8-5BD1-40E3-AC0F-B4827DC245E3}"/>
              </a:ext>
            </a:extLst>
          </p:cNvPr>
          <p:cNvSpPr/>
          <p:nvPr/>
        </p:nvSpPr>
        <p:spPr>
          <a:xfrm>
            <a:off x="6945798" y="3570103"/>
            <a:ext cx="1202432"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Do I recognise common humanity?</a:t>
            </a:r>
          </a:p>
        </p:txBody>
      </p:sp>
      <p:sp>
        <p:nvSpPr>
          <p:cNvPr id="9" name="Rectangle 8">
            <a:extLst>
              <a:ext uri="{FF2B5EF4-FFF2-40B4-BE49-F238E27FC236}">
                <a16:creationId xmlns:a16="http://schemas.microsoft.com/office/drawing/2014/main" id="{54B4E85F-20B7-4A76-AD52-203BD8444E8F}"/>
              </a:ext>
            </a:extLst>
          </p:cNvPr>
          <p:cNvSpPr/>
          <p:nvPr/>
        </p:nvSpPr>
        <p:spPr>
          <a:xfrm>
            <a:off x="3128865" y="4582885"/>
            <a:ext cx="1181742" cy="9837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No one wants to suffer</a:t>
            </a:r>
          </a:p>
        </p:txBody>
      </p:sp>
      <p:sp>
        <p:nvSpPr>
          <p:cNvPr id="10" name="Rectangle 9">
            <a:extLst>
              <a:ext uri="{FF2B5EF4-FFF2-40B4-BE49-F238E27FC236}">
                <a16:creationId xmlns:a16="http://schemas.microsoft.com/office/drawing/2014/main" id="{6814EC5E-A917-4643-B0D0-EA313EACFBB8}"/>
              </a:ext>
            </a:extLst>
          </p:cNvPr>
          <p:cNvSpPr/>
          <p:nvPr/>
        </p:nvSpPr>
        <p:spPr>
          <a:xfrm>
            <a:off x="5740930" y="5333500"/>
            <a:ext cx="3808422" cy="853772"/>
          </a:xfrm>
          <a:prstGeom prst="rect">
            <a:avLst/>
          </a:prstGeom>
          <a:solidFill>
            <a:srgbClr val="22DF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3C64B4"/>
                </a:solidFill>
              </a:rPr>
              <a:t>I wish for their suffering to be alleviated</a:t>
            </a:r>
          </a:p>
          <a:p>
            <a:pPr algn="ctr"/>
            <a:r>
              <a:rPr lang="en-AU" b="1" dirty="0">
                <a:solidFill>
                  <a:srgbClr val="3C64B4"/>
                </a:solidFill>
              </a:rPr>
              <a:t>COMPASSION</a:t>
            </a:r>
          </a:p>
        </p:txBody>
      </p:sp>
      <p:cxnSp>
        <p:nvCxnSpPr>
          <p:cNvPr id="18" name="Straight Arrow Connector 17">
            <a:extLst>
              <a:ext uri="{FF2B5EF4-FFF2-40B4-BE49-F238E27FC236}">
                <a16:creationId xmlns:a16="http://schemas.microsoft.com/office/drawing/2014/main" id="{3819A1AC-3A02-4E03-AC8D-0596776DF695}"/>
              </a:ext>
            </a:extLst>
          </p:cNvPr>
          <p:cNvCxnSpPr>
            <a:stCxn id="5" idx="3"/>
            <a:endCxn id="5" idx="3"/>
          </p:cNvCxnSpPr>
          <p:nvPr/>
        </p:nvCxnSpPr>
        <p:spPr>
          <a:xfrm>
            <a:off x="4289307" y="1475159"/>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34A2D51-6303-4080-81E8-C9EEAED11924}"/>
              </a:ext>
            </a:extLst>
          </p:cNvPr>
          <p:cNvCxnSpPr>
            <a:cxnSpLocks/>
          </p:cNvCxnSpPr>
          <p:nvPr/>
        </p:nvCxnSpPr>
        <p:spPr>
          <a:xfrm>
            <a:off x="4346612" y="5074783"/>
            <a:ext cx="3081537" cy="0"/>
          </a:xfrm>
          <a:prstGeom prst="line">
            <a:avLst/>
          </a:prstGeom>
          <a:ln>
            <a:solidFill>
              <a:srgbClr val="21E01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D86A662-343A-413B-821B-29771E32A6C3}"/>
              </a:ext>
            </a:extLst>
          </p:cNvPr>
          <p:cNvCxnSpPr/>
          <p:nvPr/>
        </p:nvCxnSpPr>
        <p:spPr>
          <a:xfrm>
            <a:off x="7392144" y="5074783"/>
            <a:ext cx="72008" cy="0"/>
          </a:xfrm>
          <a:prstGeom prst="line">
            <a:avLst/>
          </a:prstGeom>
          <a:ln>
            <a:solidFill>
              <a:srgbClr val="A5D58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47A5A85-75D4-4761-B181-A67190D8CDC8}"/>
              </a:ext>
            </a:extLst>
          </p:cNvPr>
          <p:cNvCxnSpPr/>
          <p:nvPr/>
        </p:nvCxnSpPr>
        <p:spPr>
          <a:xfrm>
            <a:off x="4310607" y="1475159"/>
            <a:ext cx="3153545"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67A83CA-F17B-4290-8625-6146605A622A}"/>
              </a:ext>
            </a:extLst>
          </p:cNvPr>
          <p:cNvCxnSpPr/>
          <p:nvPr/>
        </p:nvCxnSpPr>
        <p:spPr>
          <a:xfrm>
            <a:off x="7464152" y="1475159"/>
            <a:ext cx="0" cy="381611"/>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592D674-6840-4148-BCAA-B798177D11DA}"/>
              </a:ext>
            </a:extLst>
          </p:cNvPr>
          <p:cNvCxnSpPr/>
          <p:nvPr/>
        </p:nvCxnSpPr>
        <p:spPr>
          <a:xfrm>
            <a:off x="3719736" y="2313970"/>
            <a:ext cx="3188942"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1F62345-F7C4-4232-9D8B-371648BCDFBC}"/>
              </a:ext>
            </a:extLst>
          </p:cNvPr>
          <p:cNvCxnSpPr/>
          <p:nvPr/>
        </p:nvCxnSpPr>
        <p:spPr>
          <a:xfrm>
            <a:off x="3719736" y="2313970"/>
            <a:ext cx="0" cy="457200"/>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02577F9-F9D0-4360-9F14-65BA86D3892C}"/>
              </a:ext>
            </a:extLst>
          </p:cNvPr>
          <p:cNvCxnSpPr>
            <a:stCxn id="7" idx="3"/>
          </p:cNvCxnSpPr>
          <p:nvPr/>
        </p:nvCxnSpPr>
        <p:spPr>
          <a:xfrm>
            <a:off x="4394984" y="3310136"/>
            <a:ext cx="31149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16A412F-55C1-4527-AAC0-2029D89D9094}"/>
              </a:ext>
            </a:extLst>
          </p:cNvPr>
          <p:cNvCxnSpPr/>
          <p:nvPr/>
        </p:nvCxnSpPr>
        <p:spPr>
          <a:xfrm>
            <a:off x="7509894" y="3310136"/>
            <a:ext cx="0" cy="2599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BF14310-E82F-438D-BB79-437FEB461EF4}"/>
              </a:ext>
            </a:extLst>
          </p:cNvPr>
          <p:cNvCxnSpPr/>
          <p:nvPr/>
        </p:nvCxnSpPr>
        <p:spPr>
          <a:xfrm>
            <a:off x="7509894" y="3310136"/>
            <a:ext cx="261449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C210F48-D96B-42B6-ABAF-E74ECB8F4CFF}"/>
              </a:ext>
            </a:extLst>
          </p:cNvPr>
          <p:cNvCxnSpPr>
            <a:stCxn id="8" idx="1"/>
          </p:cNvCxnSpPr>
          <p:nvPr/>
        </p:nvCxnSpPr>
        <p:spPr>
          <a:xfrm flipH="1">
            <a:off x="3746912" y="4182171"/>
            <a:ext cx="3198886"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36EB10E-FB5C-42D3-AC08-BB13FF6C4EF8}"/>
              </a:ext>
            </a:extLst>
          </p:cNvPr>
          <p:cNvCxnSpPr/>
          <p:nvPr/>
        </p:nvCxnSpPr>
        <p:spPr>
          <a:xfrm>
            <a:off x="3746912" y="4182171"/>
            <a:ext cx="0" cy="400714"/>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AA753DA-3783-48C1-9153-F7CDACE4E991}"/>
              </a:ext>
            </a:extLst>
          </p:cNvPr>
          <p:cNvCxnSpPr/>
          <p:nvPr/>
        </p:nvCxnSpPr>
        <p:spPr>
          <a:xfrm>
            <a:off x="7464152" y="5074783"/>
            <a:ext cx="0" cy="258717"/>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105E43C-EB53-40D2-BBD3-9E8DC70575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695"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1614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44718" y="1323975"/>
            <a:ext cx="10935092" cy="4938280"/>
          </a:xfrm>
        </p:spPr>
        <p:txBody>
          <a:bodyPr>
            <a:normAutofit/>
          </a:bodyPr>
          <a:lstStyle/>
          <a:p>
            <a:pPr marL="0" indent="0">
              <a:buNone/>
            </a:pPr>
            <a:r>
              <a:rPr lang="en-AU" sz="2800" dirty="0">
                <a:cs typeface="Arial" panose="020B0604020202020204" pitchFamily="34" charset="0"/>
              </a:rPr>
              <a:t>Danish TV2 Advertisement “All that we share” (2017) [8 million views].</a:t>
            </a:r>
          </a:p>
          <a:p>
            <a:pPr marL="0" indent="0">
              <a:buNone/>
            </a:pPr>
            <a:r>
              <a:rPr lang="en-AU" sz="2800" dirty="0">
                <a:cs typeface="Arial" panose="020B0604020202020204" pitchFamily="34" charset="0"/>
              </a:rPr>
              <a:t> </a:t>
            </a:r>
          </a:p>
          <a:p>
            <a:pPr marL="0" indent="0">
              <a:buNone/>
            </a:pPr>
            <a:r>
              <a:rPr lang="en-AU" sz="2800" dirty="0">
                <a:cs typeface="Arial" panose="020B0604020202020204" pitchFamily="34" charset="0"/>
              </a:rPr>
              <a:t>Danish TV2 Advertisement “All that we share – connected” (2019)</a:t>
            </a:r>
          </a:p>
          <a:p>
            <a:pPr marL="0" indent="0">
              <a:buNone/>
            </a:pPr>
            <a:endParaRPr lang="en-AU" sz="2800" dirty="0">
              <a:cs typeface="Arial" panose="020B0604020202020204" pitchFamily="34" charset="0"/>
            </a:endParaRPr>
          </a:p>
          <a:p>
            <a:pPr marL="0" indent="0">
              <a:buNone/>
            </a:pPr>
            <a:r>
              <a:rPr lang="en-AU" sz="2800" dirty="0">
                <a:cs typeface="Arial" panose="020B0604020202020204" pitchFamily="34" charset="0"/>
              </a:rPr>
              <a:t>Australian lifesaver Simon Lewis Interview (2017)</a:t>
            </a:r>
          </a:p>
          <a:p>
            <a:pPr marL="0" indent="0">
              <a:buNone/>
            </a:pPr>
            <a:endParaRPr lang="en-AU" sz="2800" dirty="0">
              <a:cs typeface="Arial" panose="020B0604020202020204" pitchFamily="34" charset="0"/>
            </a:endParaRPr>
          </a:p>
          <a:p>
            <a:pPr marL="0" indent="0">
              <a:buNone/>
            </a:pPr>
            <a:r>
              <a:rPr lang="en-AU" sz="2800" dirty="0">
                <a:cs typeface="Arial" panose="020B0604020202020204" pitchFamily="34" charset="0"/>
              </a:rPr>
              <a:t>USA prison inmates save the life of a guard prison guard who has a heart attack (2017)</a:t>
            </a:r>
          </a:p>
          <a:p>
            <a:pPr marL="0" indent="0">
              <a:buNone/>
            </a:pPr>
            <a:endParaRPr lang="en-AU" sz="2800" dirty="0">
              <a:cs typeface="Arial" panose="020B0604020202020204" pitchFamily="34" charset="0"/>
            </a:endParaRPr>
          </a:p>
          <a:p>
            <a:pPr marL="0" indent="0">
              <a:buNone/>
            </a:pPr>
            <a:r>
              <a:rPr lang="en-AU" sz="2800" dirty="0">
                <a:cs typeface="Arial" panose="020B0604020202020204" pitchFamily="34" charset="0"/>
              </a:rPr>
              <a:t>Wes </a:t>
            </a:r>
            <a:r>
              <a:rPr lang="en-AU" sz="2800" dirty="0" err="1">
                <a:cs typeface="Arial" panose="020B0604020202020204" pitchFamily="34" charset="0"/>
              </a:rPr>
              <a:t>Autrey</a:t>
            </a:r>
            <a:r>
              <a:rPr lang="en-AU" sz="2800" dirty="0">
                <a:cs typeface="Arial" panose="020B0604020202020204" pitchFamily="34" charset="0"/>
              </a:rPr>
              <a:t>, father of 2, saves life of fellow subway passenger (2007)</a:t>
            </a:r>
          </a:p>
          <a:p>
            <a:pPr marL="0" indent="0">
              <a:buNone/>
            </a:pPr>
            <a:endParaRPr lang="en-AU" sz="2800" dirty="0">
              <a:cs typeface="Arial" panose="020B0604020202020204" pitchFamily="34" charset="0"/>
            </a:endParaRPr>
          </a:p>
          <a:p>
            <a:pPr marL="0" indent="0">
              <a:buNone/>
            </a:pPr>
            <a:endParaRPr lang="en-AU" sz="2800" dirty="0">
              <a:cs typeface="Arial" panose="020B0604020202020204" pitchFamily="34" charset="0"/>
            </a:endParaRPr>
          </a:p>
          <a:p>
            <a:pPr marL="0" indent="0">
              <a:buNone/>
            </a:pPr>
            <a:endParaRPr lang="en-AU" sz="2800" dirty="0">
              <a:cs typeface="Arial" panose="020B0604020202020204" pitchFamily="34" charset="0"/>
            </a:endParaRPr>
          </a:p>
          <a:p>
            <a:pPr marL="0" indent="0">
              <a:buNone/>
            </a:pPr>
            <a:endParaRPr lang="en-AU" sz="2800" dirty="0">
              <a:cs typeface="Arial" panose="020B0604020202020204" pitchFamily="34" charset="0"/>
            </a:endParaRPr>
          </a:p>
          <a:p>
            <a:pPr marL="0" indent="0">
              <a:buNone/>
            </a:pPr>
            <a:endParaRPr lang="en-AU" sz="15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669303" y="754145"/>
            <a:ext cx="9541497" cy="788906"/>
          </a:xfrm>
        </p:spPr>
        <p:txBody>
          <a:bodyPr>
            <a:noAutofit/>
          </a:bodyPr>
          <a:lstStyle/>
          <a:p>
            <a:r>
              <a:rPr lang="en-AU" sz="3600" dirty="0">
                <a:cs typeface="Arial" panose="020B0604020202020204" pitchFamily="34" charset="0"/>
              </a:rPr>
              <a:t>Common humanity scenarios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1311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44718" y="1395167"/>
            <a:ext cx="10935092" cy="4474787"/>
          </a:xfrm>
        </p:spPr>
        <p:txBody>
          <a:bodyPr>
            <a:normAutofit/>
          </a:bodyPr>
          <a:lstStyle/>
          <a:p>
            <a:pPr marL="0" indent="0">
              <a:buNone/>
            </a:pPr>
            <a:endParaRPr lang="en-AU" sz="2400" dirty="0">
              <a:cs typeface="Arial" panose="020B0604020202020204" pitchFamily="34" charset="0"/>
            </a:endParaRPr>
          </a:p>
          <a:p>
            <a:pPr marL="0" indent="0">
              <a:buNone/>
            </a:pPr>
            <a:endParaRPr lang="en-AU" sz="2800" dirty="0">
              <a:cs typeface="Arial" panose="020B0604020202020204" pitchFamily="34" charset="0"/>
            </a:endParaRPr>
          </a:p>
          <a:p>
            <a:pPr marL="0" indent="0">
              <a:buNone/>
            </a:pPr>
            <a:endParaRPr lang="en-AU" sz="15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678540" y="606261"/>
            <a:ext cx="9541497" cy="788906"/>
          </a:xfrm>
        </p:spPr>
        <p:txBody>
          <a:bodyPr>
            <a:noAutofit/>
          </a:bodyPr>
          <a:lstStyle/>
          <a:p>
            <a:r>
              <a:rPr lang="en-AU" sz="2800" dirty="0">
                <a:cs typeface="Arial" panose="020B0604020202020204" pitchFamily="34" charset="0"/>
              </a:rPr>
              <a:t>TV2 </a:t>
            </a:r>
            <a:r>
              <a:rPr lang="en-AU" sz="2800" dirty="0" err="1">
                <a:cs typeface="Arial" panose="020B0604020202020204" pitchFamily="34" charset="0"/>
              </a:rPr>
              <a:t>Danmark</a:t>
            </a:r>
            <a:r>
              <a:rPr lang="en-AU" sz="2800" dirty="0">
                <a:cs typeface="Arial" panose="020B0604020202020204" pitchFamily="34" charset="0"/>
              </a:rPr>
              <a:t> (2017) TV 2/All that we share https://www.youtube.com/watch?v=jD8tjhVO1Tc</a:t>
            </a:r>
          </a:p>
        </p:txBody>
      </p:sp>
      <p:pic>
        <p:nvPicPr>
          <p:cNvPr id="4" name="jD8tjhVO1Tc"/>
          <p:cNvPicPr>
            <a:picLocks noRot="1" noChangeAspect="1"/>
          </p:cNvPicPr>
          <p:nvPr>
            <a:videoFile r:link="rId1"/>
          </p:nvPr>
        </p:nvPicPr>
        <p:blipFill>
          <a:blip r:embed="rId3"/>
          <a:stretch>
            <a:fillRect/>
          </a:stretch>
        </p:blipFill>
        <p:spPr>
          <a:xfrm>
            <a:off x="1514764" y="1320800"/>
            <a:ext cx="9144000" cy="4895273"/>
          </a:xfrm>
          <a:prstGeom prst="rect">
            <a:avLst/>
          </a:prstGeom>
        </p:spPr>
      </p:pic>
    </p:spTree>
    <p:extLst>
      <p:ext uri="{BB962C8B-B14F-4D97-AF65-F5344CB8AC3E}">
        <p14:creationId xmlns:p14="http://schemas.microsoft.com/office/powerpoint/2010/main" val="425991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44718" y="1323975"/>
            <a:ext cx="10935092" cy="4545979"/>
          </a:xfrm>
        </p:spPr>
        <p:txBody>
          <a:bodyPr>
            <a:normAutofit/>
          </a:bodyPr>
          <a:lstStyle/>
          <a:p>
            <a:pPr marL="0" indent="0">
              <a:buNone/>
            </a:pPr>
            <a:endParaRPr lang="en-AU" sz="2400" dirty="0">
              <a:cs typeface="Arial" panose="020B0604020202020204" pitchFamily="34" charset="0"/>
            </a:endParaRPr>
          </a:p>
          <a:p>
            <a:pPr marL="0" indent="0">
              <a:buNone/>
            </a:pPr>
            <a:endParaRPr lang="en-AU" sz="2400" dirty="0">
              <a:cs typeface="Arial" panose="020B0604020202020204" pitchFamily="34" charset="0"/>
            </a:endParaRPr>
          </a:p>
          <a:p>
            <a:pPr marL="0" indent="0">
              <a:buNone/>
            </a:pPr>
            <a:endParaRPr lang="en-AU" sz="2800" dirty="0">
              <a:cs typeface="Arial" panose="020B0604020202020204" pitchFamily="34" charset="0"/>
            </a:endParaRPr>
          </a:p>
          <a:p>
            <a:pPr marL="0" indent="0">
              <a:buNone/>
            </a:pPr>
            <a:endParaRPr lang="en-AU" sz="15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660066" y="624258"/>
            <a:ext cx="9541497" cy="788906"/>
          </a:xfrm>
        </p:spPr>
        <p:txBody>
          <a:bodyPr>
            <a:noAutofit/>
          </a:bodyPr>
          <a:lstStyle/>
          <a:p>
            <a:r>
              <a:rPr lang="en-AU" sz="2400" dirty="0">
                <a:cs typeface="Arial" panose="020B0604020202020204" pitchFamily="34" charset="0"/>
              </a:rPr>
              <a:t>TV2 </a:t>
            </a:r>
            <a:r>
              <a:rPr lang="en-AU" sz="2400" dirty="0" err="1">
                <a:cs typeface="Arial" panose="020B0604020202020204" pitchFamily="34" charset="0"/>
              </a:rPr>
              <a:t>Danmark</a:t>
            </a:r>
            <a:r>
              <a:rPr lang="en-AU" sz="2400" dirty="0">
                <a:cs typeface="Arial" panose="020B0604020202020204" pitchFamily="34" charset="0"/>
              </a:rPr>
              <a:t> (2019) TV2/All that we share – connected</a:t>
            </a:r>
            <a:br>
              <a:rPr lang="en-AU" sz="2400" dirty="0">
                <a:cs typeface="Arial" panose="020B0604020202020204" pitchFamily="34" charset="0"/>
              </a:rPr>
            </a:br>
            <a:r>
              <a:rPr lang="en-AU" sz="2400" dirty="0">
                <a:cs typeface="Arial" panose="020B0604020202020204" pitchFamily="34" charset="0"/>
              </a:rPr>
              <a:t>https://www.youtube.com/watch?v=UQ15cqP-K80</a:t>
            </a:r>
          </a:p>
        </p:txBody>
      </p:sp>
      <p:pic>
        <p:nvPicPr>
          <p:cNvPr id="4" name="UQ15cqP-K80"/>
          <p:cNvPicPr>
            <a:picLocks noRot="1" noChangeAspect="1"/>
          </p:cNvPicPr>
          <p:nvPr>
            <a:videoFile r:link="rId1"/>
          </p:nvPr>
        </p:nvPicPr>
        <p:blipFill>
          <a:blip r:embed="rId3"/>
          <a:stretch>
            <a:fillRect/>
          </a:stretch>
        </p:blipFill>
        <p:spPr>
          <a:xfrm>
            <a:off x="997527" y="1413164"/>
            <a:ext cx="10076873" cy="4821381"/>
          </a:xfrm>
          <a:prstGeom prst="rect">
            <a:avLst/>
          </a:prstGeom>
        </p:spPr>
      </p:pic>
    </p:spTree>
    <p:extLst>
      <p:ext uri="{BB962C8B-B14F-4D97-AF65-F5344CB8AC3E}">
        <p14:creationId xmlns:p14="http://schemas.microsoft.com/office/powerpoint/2010/main" val="345136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44718" y="1323975"/>
            <a:ext cx="10935092" cy="4545979"/>
          </a:xfrm>
        </p:spPr>
        <p:txBody>
          <a:bodyPr>
            <a:normAutofit/>
          </a:bodyPr>
          <a:lstStyle/>
          <a:p>
            <a:pPr marL="0" indent="0">
              <a:buNone/>
            </a:pPr>
            <a:endParaRPr lang="en-AU" sz="2400" dirty="0">
              <a:cs typeface="Arial" panose="020B0604020202020204" pitchFamily="34" charset="0"/>
            </a:endParaRPr>
          </a:p>
          <a:p>
            <a:pPr marL="0" indent="0">
              <a:buNone/>
            </a:pPr>
            <a:endParaRPr lang="en-AU" sz="2400" dirty="0">
              <a:cs typeface="Arial" panose="020B0604020202020204" pitchFamily="34" charset="0"/>
            </a:endParaRPr>
          </a:p>
          <a:p>
            <a:pPr marL="0" indent="0">
              <a:buNone/>
            </a:pPr>
            <a:endParaRPr lang="en-AU" sz="2800" dirty="0">
              <a:cs typeface="Arial" panose="020B0604020202020204" pitchFamily="34" charset="0"/>
            </a:endParaRPr>
          </a:p>
          <a:p>
            <a:pPr marL="0" indent="0">
              <a:buNone/>
            </a:pPr>
            <a:endParaRPr lang="en-AU" sz="15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632358" y="535069"/>
            <a:ext cx="10709897" cy="788906"/>
          </a:xfrm>
        </p:spPr>
        <p:txBody>
          <a:bodyPr>
            <a:noAutofit/>
          </a:bodyPr>
          <a:lstStyle/>
          <a:p>
            <a:r>
              <a:rPr lang="en-AU" sz="2400" dirty="0">
                <a:cs typeface="Arial" panose="020B0604020202020204" pitchFamily="34" charset="0"/>
              </a:rPr>
              <a:t>Charter for Compassion Australia (2016) Australian lifesaver Simon Lewis helps refugees. </a:t>
            </a:r>
            <a:r>
              <a:rPr lang="en-AU" sz="2400" dirty="0">
                <a:cs typeface="Arial" panose="020B0604020202020204" pitchFamily="34" charset="0"/>
                <a:hlinkClick r:id="rId3"/>
              </a:rPr>
              <a:t>https://www.youtube.com/watch?v=bKDbJmBdF-0</a:t>
            </a:r>
            <a:r>
              <a:rPr lang="en-AU" sz="2400" dirty="0">
                <a:cs typeface="Arial" panose="020B0604020202020204" pitchFamily="34" charset="0"/>
              </a:rPr>
              <a:t> (trigger warning shows people </a:t>
            </a:r>
            <a:r>
              <a:rPr lang="en-AU" sz="2400">
                <a:cs typeface="Arial" panose="020B0604020202020204" pitchFamily="34" charset="0"/>
              </a:rPr>
              <a:t>in distress)</a:t>
            </a:r>
            <a:endParaRPr lang="en-AU" sz="2400" dirty="0">
              <a:cs typeface="Arial" panose="020B0604020202020204" pitchFamily="34" charset="0"/>
            </a:endParaRPr>
          </a:p>
        </p:txBody>
      </p:sp>
      <p:pic>
        <p:nvPicPr>
          <p:cNvPr id="4" name="bKDbJmBdF-0"/>
          <p:cNvPicPr>
            <a:picLocks noRot="1" noChangeAspect="1"/>
          </p:cNvPicPr>
          <p:nvPr>
            <a:videoFile r:link="rId1"/>
          </p:nvPr>
        </p:nvPicPr>
        <p:blipFill>
          <a:blip r:embed="rId4"/>
          <a:stretch>
            <a:fillRect/>
          </a:stretch>
        </p:blipFill>
        <p:spPr>
          <a:xfrm>
            <a:off x="979055" y="1543051"/>
            <a:ext cx="9845963" cy="4645313"/>
          </a:xfrm>
          <a:prstGeom prst="rect">
            <a:avLst/>
          </a:prstGeom>
        </p:spPr>
      </p:pic>
    </p:spTree>
    <p:extLst>
      <p:ext uri="{BB962C8B-B14F-4D97-AF65-F5344CB8AC3E}">
        <p14:creationId xmlns:p14="http://schemas.microsoft.com/office/powerpoint/2010/main" val="37310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1023" y="1302905"/>
            <a:ext cx="11038787" cy="5014768"/>
          </a:xfrm>
        </p:spPr>
        <p:txBody>
          <a:bodyPr>
            <a:normAutofit fontScale="92500" lnSpcReduction="20000"/>
          </a:bodyPr>
          <a:lstStyle/>
          <a:p>
            <a:pPr marL="0" indent="0">
              <a:buNone/>
            </a:pPr>
            <a:r>
              <a:rPr lang="en-AU" sz="2400" dirty="0">
                <a:cs typeface="Arial" panose="020B0604020202020204" pitchFamily="34" charset="0"/>
              </a:rPr>
              <a:t>“That all of us just want to be loved and live happily”</a:t>
            </a:r>
          </a:p>
          <a:p>
            <a:pPr marL="0" indent="0">
              <a:buNone/>
            </a:pPr>
            <a:endParaRPr lang="en-AU" sz="2400" dirty="0">
              <a:cs typeface="Arial" panose="020B0604020202020204" pitchFamily="34" charset="0"/>
            </a:endParaRPr>
          </a:p>
          <a:p>
            <a:pPr marL="0" indent="0">
              <a:buNone/>
            </a:pPr>
            <a:r>
              <a:rPr lang="en-AU" sz="2400" dirty="0">
                <a:cs typeface="Arial" panose="020B0604020202020204" pitchFamily="34" charset="0"/>
              </a:rPr>
              <a:t>“Put yourself in their place”</a:t>
            </a:r>
          </a:p>
          <a:p>
            <a:pPr marL="0" indent="0">
              <a:buNone/>
            </a:pPr>
            <a:endParaRPr lang="en-AU" sz="2400" dirty="0">
              <a:cs typeface="Arial" panose="020B0604020202020204" pitchFamily="34" charset="0"/>
            </a:endParaRPr>
          </a:p>
          <a:p>
            <a:pPr marL="0" indent="0">
              <a:buNone/>
            </a:pPr>
            <a:r>
              <a:rPr lang="en-AU" sz="2400" dirty="0">
                <a:cs typeface="Arial" panose="020B0604020202020204" pitchFamily="34" charset="0"/>
              </a:rPr>
              <a:t>“Find the commonality between myself and another”</a:t>
            </a:r>
          </a:p>
          <a:p>
            <a:pPr marL="0" indent="0">
              <a:buNone/>
            </a:pPr>
            <a:endParaRPr lang="en-AU" sz="2400" dirty="0">
              <a:cs typeface="Arial" panose="020B0604020202020204" pitchFamily="34" charset="0"/>
            </a:endParaRPr>
          </a:p>
          <a:p>
            <a:pPr marL="0" indent="0">
              <a:buNone/>
            </a:pPr>
            <a:r>
              <a:rPr lang="en-AU" sz="2400" dirty="0">
                <a:cs typeface="Arial" panose="020B0604020202020204" pitchFamily="34" charset="0"/>
              </a:rPr>
              <a:t>“To remember they are ‘just like me’ with the same hopes and fears”</a:t>
            </a:r>
          </a:p>
          <a:p>
            <a:pPr marL="0" indent="0">
              <a:buNone/>
            </a:pPr>
            <a:endParaRPr lang="en-AU" sz="2400" dirty="0">
              <a:cs typeface="Arial" panose="020B0604020202020204" pitchFamily="34" charset="0"/>
            </a:endParaRPr>
          </a:p>
          <a:p>
            <a:pPr marL="0" indent="0">
              <a:buNone/>
            </a:pPr>
            <a:r>
              <a:rPr lang="en-AU" sz="2400" dirty="0">
                <a:cs typeface="Arial" panose="020B0604020202020204" pitchFamily="34" charset="0"/>
              </a:rPr>
              <a:t>“Try to imagine others’ perspectives, we are all human”</a:t>
            </a:r>
          </a:p>
          <a:p>
            <a:pPr marL="0" indent="0">
              <a:buNone/>
            </a:pPr>
            <a:endParaRPr lang="en-AU" sz="2400" dirty="0">
              <a:cs typeface="Arial" panose="020B0604020202020204" pitchFamily="34" charset="0"/>
            </a:endParaRPr>
          </a:p>
          <a:p>
            <a:pPr marL="0" indent="0">
              <a:buNone/>
            </a:pPr>
            <a:r>
              <a:rPr lang="en-AU" sz="2400" dirty="0">
                <a:cs typeface="Arial" panose="020B0604020202020204" pitchFamily="34" charset="0"/>
              </a:rPr>
              <a:t>“Looking at common human traits”</a:t>
            </a:r>
          </a:p>
          <a:p>
            <a:pPr marL="0" indent="0">
              <a:buNone/>
            </a:pPr>
            <a:endParaRPr lang="en-AU" sz="2400" dirty="0">
              <a:cs typeface="Arial" panose="020B0604020202020204" pitchFamily="34" charset="0"/>
            </a:endParaRPr>
          </a:p>
          <a:p>
            <a:pPr marL="0" indent="0">
              <a:buNone/>
            </a:pPr>
            <a:r>
              <a:rPr lang="en-AU" sz="2400" dirty="0">
                <a:cs typeface="Arial" panose="020B0604020202020204" pitchFamily="34" charset="0"/>
              </a:rPr>
              <a:t>“Reflecting on others’ feelings and others’ points of view”</a:t>
            </a:r>
          </a:p>
          <a:p>
            <a:pPr marL="0" indent="0">
              <a:buNone/>
            </a:pPr>
            <a:endParaRPr lang="en-AU" sz="1500" dirty="0">
              <a:cs typeface="Arial" panose="020B0604020202020204" pitchFamily="34" charset="0"/>
            </a:endParaRPr>
          </a:p>
          <a:p>
            <a:pPr marL="0" indent="0">
              <a:buNone/>
            </a:pPr>
            <a:r>
              <a:rPr lang="en-AU" sz="1500" dirty="0"/>
              <a:t>Ling, D., </a:t>
            </a:r>
            <a:r>
              <a:rPr lang="en-AU" sz="1500" dirty="0" err="1"/>
              <a:t>Olver</a:t>
            </a:r>
            <a:r>
              <a:rPr lang="en-AU" sz="1500" dirty="0"/>
              <a:t>, J., &amp; Petrakis, M. (2018). Outcomes from a Compassion Training Intervention for Health Care Workers. </a:t>
            </a:r>
            <a:r>
              <a:rPr lang="en-AU" sz="1500" i="1" dirty="0"/>
              <a:t>Czech &amp; Slovak Social Work/</a:t>
            </a:r>
            <a:r>
              <a:rPr lang="en-AU" sz="1500" i="1" dirty="0" err="1"/>
              <a:t>Sociální</a:t>
            </a:r>
            <a:r>
              <a:rPr lang="en-AU" sz="1500" i="1" dirty="0"/>
              <a:t> </a:t>
            </a:r>
            <a:r>
              <a:rPr lang="en-AU" sz="1500" i="1" dirty="0" err="1"/>
              <a:t>Práce</a:t>
            </a:r>
            <a:r>
              <a:rPr lang="en-AU" sz="1500" i="1" dirty="0"/>
              <a:t>/</a:t>
            </a:r>
            <a:r>
              <a:rPr lang="en-AU" sz="1500" i="1" dirty="0" err="1"/>
              <a:t>Sociálna</a:t>
            </a:r>
            <a:r>
              <a:rPr lang="en-AU" sz="1500" i="1" dirty="0"/>
              <a:t> </a:t>
            </a:r>
            <a:r>
              <a:rPr lang="en-AU" sz="1500" i="1" dirty="0" err="1"/>
              <a:t>Práca</a:t>
            </a:r>
            <a:r>
              <a:rPr lang="en-AU" sz="1500" dirty="0"/>
              <a:t>, </a:t>
            </a:r>
            <a:r>
              <a:rPr lang="en-AU" sz="1500" i="1" dirty="0"/>
              <a:t>18</a:t>
            </a:r>
            <a:r>
              <a:rPr lang="en-AU" sz="1500" dirty="0"/>
              <a:t>(4).</a:t>
            </a:r>
            <a:endParaRPr lang="en-AU" sz="1500" dirty="0">
              <a:cs typeface="Arial" panose="020B0604020202020204" pitchFamily="34" charset="0"/>
            </a:endParaRPr>
          </a:p>
          <a:p>
            <a:pPr marL="0" indent="0">
              <a:buNone/>
            </a:pPr>
            <a:endParaRPr lang="en-AU" sz="2600" dirty="0">
              <a:cs typeface="Arial" panose="020B0604020202020204" pitchFamily="34" charset="0"/>
            </a:endParaRPr>
          </a:p>
          <a:p>
            <a:pPr marL="0" indent="0">
              <a:buNone/>
            </a:pPr>
            <a:endParaRPr lang="en-AU" sz="2600" dirty="0">
              <a:cs typeface="Arial" panose="020B0604020202020204" pitchFamily="34" charset="0"/>
            </a:endParaRPr>
          </a:p>
          <a:p>
            <a:pPr marL="0" indent="0">
              <a:buNone/>
            </a:pPr>
            <a:endParaRPr lang="en-AU" sz="26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pPr marL="0" indent="0">
              <a:buNone/>
            </a:pPr>
            <a:endParaRPr lang="en-AU" sz="15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641023" y="628073"/>
            <a:ext cx="10839777" cy="914978"/>
          </a:xfrm>
        </p:spPr>
        <p:txBody>
          <a:bodyPr>
            <a:noAutofit/>
          </a:bodyPr>
          <a:lstStyle/>
          <a:p>
            <a:r>
              <a:rPr lang="en-AU" sz="2400" dirty="0">
                <a:cs typeface="Arial" panose="020B0604020202020204" pitchFamily="34" charset="0"/>
              </a:rPr>
              <a:t>Qualitative comments from healthcare workers on the Lifeguard video and Danish TV advertisement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193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1023" y="1543050"/>
            <a:ext cx="11038787" cy="4326904"/>
          </a:xfrm>
        </p:spPr>
        <p:txBody>
          <a:bodyPr>
            <a:normAutofit/>
          </a:bodyPr>
          <a:lstStyle/>
          <a:p>
            <a:pPr marL="0" indent="0">
              <a:buNone/>
            </a:pPr>
            <a:endParaRPr lang="en-AU" sz="1800" dirty="0">
              <a:latin typeface="Arial" panose="020B0604020202020204" pitchFamily="34" charset="0"/>
              <a:cs typeface="Arial" panose="020B0604020202020204" pitchFamily="34" charset="0"/>
            </a:endParaRPr>
          </a:p>
          <a:p>
            <a:pPr marL="0" indent="0">
              <a:buNone/>
            </a:pPr>
            <a:endParaRPr lang="en-AU" sz="2600" dirty="0">
              <a:cs typeface="Arial" panose="020B0604020202020204" pitchFamily="34" charset="0"/>
            </a:endParaRPr>
          </a:p>
          <a:p>
            <a:pPr marL="0" indent="0">
              <a:buNone/>
            </a:pPr>
            <a:endParaRPr lang="en-AU" sz="26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pPr marL="0" indent="0">
              <a:buNone/>
            </a:pPr>
            <a:endParaRPr lang="en-AU" sz="15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576368" y="523236"/>
            <a:ext cx="10932141" cy="788906"/>
          </a:xfrm>
        </p:spPr>
        <p:txBody>
          <a:bodyPr>
            <a:noAutofit/>
          </a:bodyPr>
          <a:lstStyle/>
          <a:p>
            <a:r>
              <a:rPr lang="en-AU" sz="2400" dirty="0">
                <a:cs typeface="Arial" panose="020B0604020202020204" pitchFamily="34" charset="0"/>
              </a:rPr>
              <a:t>US inmates who saved guard’s life to have sentences cut (2017, June 21) BBC News</a:t>
            </a:r>
            <a:br>
              <a:rPr lang="en-AU" sz="2400" dirty="0">
                <a:cs typeface="Arial" panose="020B0604020202020204" pitchFamily="34" charset="0"/>
              </a:rPr>
            </a:br>
            <a:r>
              <a:rPr lang="en-AU" sz="2400" dirty="0">
                <a:cs typeface="Arial" panose="020B0604020202020204" pitchFamily="34" charset="0"/>
                <a:hlinkClick r:id="rId2"/>
              </a:rPr>
              <a:t>https://www.bbc.com/news/world-us-canada-40350048</a:t>
            </a:r>
            <a:endParaRPr lang="en-AU" sz="2400" dirty="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0328" y="1312142"/>
            <a:ext cx="7897090" cy="4931640"/>
          </a:xfrm>
          <a:prstGeom prst="rect">
            <a:avLst/>
          </a:prstGeom>
        </p:spPr>
      </p:pic>
    </p:spTree>
    <p:extLst>
      <p:ext uri="{BB962C8B-B14F-4D97-AF65-F5344CB8AC3E}">
        <p14:creationId xmlns:p14="http://schemas.microsoft.com/office/powerpoint/2010/main" val="223545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AU" sz="3200" dirty="0"/>
              <a:t>Compassion = concerned response to another’s</a:t>
            </a:r>
            <a:br>
              <a:rPr lang="en-AU" sz="3200" dirty="0"/>
            </a:br>
            <a:r>
              <a:rPr lang="en-AU" sz="3200" dirty="0"/>
              <a:t>suffering combined with a desire to alleviate that suffering</a:t>
            </a:r>
          </a:p>
        </p:txBody>
      </p:sp>
      <p:sp>
        <p:nvSpPr>
          <p:cNvPr id="14" name="Content Placeholder 13"/>
          <p:cNvSpPr>
            <a:spLocks noGrp="1"/>
          </p:cNvSpPr>
          <p:nvPr>
            <p:ph idx="1"/>
          </p:nvPr>
        </p:nvSpPr>
        <p:spPr>
          <a:xfrm>
            <a:off x="575733" y="1098731"/>
            <a:ext cx="11040533" cy="5458690"/>
          </a:xfrm>
        </p:spPr>
        <p:txBody>
          <a:bodyPr/>
          <a:lstStyle/>
          <a:p>
            <a:pPr marL="0" indent="0">
              <a:lnSpc>
                <a:spcPct val="50000"/>
              </a:lnSpc>
              <a:buNone/>
            </a:pPr>
            <a:endParaRPr lang="en-AU" sz="2000" dirty="0"/>
          </a:p>
          <a:p>
            <a:pPr marL="0" indent="0">
              <a:buNone/>
            </a:pPr>
            <a:endParaRPr lang="en-AU" sz="2400" dirty="0"/>
          </a:p>
          <a:p>
            <a:pPr marL="0" indent="0">
              <a:lnSpc>
                <a:spcPct val="50000"/>
              </a:lnSpc>
              <a:buNone/>
            </a:pPr>
            <a:endParaRPr lang="en-AU" sz="3200" dirty="0"/>
          </a:p>
          <a:p>
            <a:pPr marL="0" indent="0">
              <a:lnSpc>
                <a:spcPct val="50000"/>
              </a:lnSpc>
              <a:buNone/>
            </a:pPr>
            <a:r>
              <a:rPr lang="en-AU" sz="2400" dirty="0"/>
              <a:t>Compassion is widely acknowledged as a virtue across cultures.</a:t>
            </a:r>
          </a:p>
          <a:p>
            <a:pPr marL="0" indent="0">
              <a:lnSpc>
                <a:spcPct val="50000"/>
              </a:lnSpc>
              <a:buNone/>
            </a:pPr>
            <a:endParaRPr lang="en-AU" sz="2400" dirty="0"/>
          </a:p>
          <a:p>
            <a:pPr marL="0" indent="0">
              <a:lnSpc>
                <a:spcPct val="50000"/>
              </a:lnSpc>
              <a:buNone/>
            </a:pPr>
            <a:r>
              <a:rPr lang="en-AU" sz="2400" dirty="0"/>
              <a:t>Compassion is considered to be innate, evolutionary benefit. Even children </a:t>
            </a:r>
          </a:p>
          <a:p>
            <a:pPr marL="0" indent="0">
              <a:lnSpc>
                <a:spcPct val="50000"/>
              </a:lnSpc>
              <a:buNone/>
            </a:pPr>
            <a:r>
              <a:rPr lang="en-AU" sz="2400" dirty="0"/>
              <a:t>as young as 18 months old exhibit compassion to others.</a:t>
            </a:r>
          </a:p>
          <a:p>
            <a:pPr marL="0" indent="0">
              <a:lnSpc>
                <a:spcPct val="50000"/>
              </a:lnSpc>
              <a:buNone/>
            </a:pPr>
            <a:endParaRPr lang="en-AU" sz="2400" dirty="0"/>
          </a:p>
          <a:p>
            <a:pPr marL="0" indent="0">
              <a:lnSpc>
                <a:spcPct val="50000"/>
              </a:lnSpc>
              <a:buNone/>
            </a:pPr>
            <a:r>
              <a:rPr lang="en-AU" sz="2400" dirty="0"/>
              <a:t>Compassion is the foundation of healthcare and functioning societies.</a:t>
            </a:r>
          </a:p>
          <a:p>
            <a:pPr marL="0" indent="0">
              <a:lnSpc>
                <a:spcPct val="50000"/>
              </a:lnSpc>
              <a:buNone/>
            </a:pPr>
            <a:endParaRPr lang="en-AU" sz="3200" dirty="0"/>
          </a:p>
          <a:p>
            <a:pPr marL="0" indent="0">
              <a:lnSpc>
                <a:spcPct val="50000"/>
              </a:lnSpc>
              <a:buNone/>
            </a:pPr>
            <a:endParaRPr lang="en-AU" sz="3200" dirty="0"/>
          </a:p>
          <a:p>
            <a:pPr marL="0" indent="0">
              <a:lnSpc>
                <a:spcPct val="50000"/>
              </a:lnSpc>
              <a:buNone/>
            </a:pPr>
            <a:endParaRPr lang="en-AU" sz="3200" dirty="0"/>
          </a:p>
          <a:p>
            <a:pPr marL="0" indent="0">
              <a:lnSpc>
                <a:spcPct val="50000"/>
              </a:lnSpc>
              <a:buNone/>
            </a:pPr>
            <a:endParaRPr lang="en-AU" sz="3200" dirty="0"/>
          </a:p>
          <a:p>
            <a:pPr marL="0" indent="0">
              <a:buNone/>
            </a:pPr>
            <a:endParaRPr lang="en-AU" sz="3200" dirty="0"/>
          </a:p>
          <a:p>
            <a:pPr marL="0" indent="0">
              <a:buNone/>
            </a:pPr>
            <a:endParaRPr lang="en-AU" sz="2800" dirty="0"/>
          </a:p>
          <a:p>
            <a:pPr marL="0" indent="0">
              <a:buNone/>
            </a:pPr>
            <a:endParaRPr lang="en-AU" sz="2400" dirty="0"/>
          </a:p>
          <a:p>
            <a:pPr marL="0" indent="0">
              <a:buNone/>
            </a:pPr>
            <a:endParaRPr lang="en-AU" sz="2400" dirty="0"/>
          </a:p>
          <a:p>
            <a:pPr marL="0" indent="0">
              <a:buNone/>
            </a:pPr>
            <a:endParaRPr lang="en-AU" sz="2400" dirty="0"/>
          </a:p>
          <a:p>
            <a:pPr marL="0" indent="0">
              <a:buNone/>
            </a:pPr>
            <a:endParaRPr lang="en-AU" dirty="0"/>
          </a:p>
        </p:txBody>
      </p:sp>
      <p:pic>
        <p:nvPicPr>
          <p:cNvPr id="2" name="Picture 1"/>
          <p:cNvPicPr>
            <a:picLocks noChangeAspect="1"/>
          </p:cNvPicPr>
          <p:nvPr/>
        </p:nvPicPr>
        <p:blipFill>
          <a:blip r:embed="rId2"/>
          <a:stretch>
            <a:fillRect/>
          </a:stretch>
        </p:blipFill>
        <p:spPr>
          <a:xfrm>
            <a:off x="9541163" y="1265382"/>
            <a:ext cx="1859203" cy="1274618"/>
          </a:xfrm>
          <a:prstGeom prst="rect">
            <a:avLst/>
          </a:prstGeom>
        </p:spPr>
      </p:pic>
      <p:pic>
        <p:nvPicPr>
          <p:cNvPr id="5" name="Picture 4"/>
          <p:cNvPicPr>
            <a:picLocks noChangeAspect="1"/>
          </p:cNvPicPr>
          <p:nvPr/>
        </p:nvPicPr>
        <p:blipFill>
          <a:blip r:embed="rId3"/>
          <a:stretch>
            <a:fillRect/>
          </a:stretch>
        </p:blipFill>
        <p:spPr>
          <a:xfrm>
            <a:off x="1305398" y="4257964"/>
            <a:ext cx="1940627" cy="1810328"/>
          </a:xfrm>
          <a:prstGeom prst="rect">
            <a:avLst/>
          </a:prstGeom>
        </p:spPr>
      </p:pic>
      <p:pic>
        <p:nvPicPr>
          <p:cNvPr id="8" name="Picture 7"/>
          <p:cNvPicPr>
            <a:picLocks noChangeAspect="1"/>
          </p:cNvPicPr>
          <p:nvPr/>
        </p:nvPicPr>
        <p:blipFill>
          <a:blip r:embed="rId4"/>
          <a:stretch>
            <a:fillRect/>
          </a:stretch>
        </p:blipFill>
        <p:spPr>
          <a:xfrm>
            <a:off x="4941946" y="4414979"/>
            <a:ext cx="2484582" cy="1489915"/>
          </a:xfrm>
          <a:prstGeom prst="rect">
            <a:avLst/>
          </a:prstGeom>
        </p:spPr>
      </p:pic>
      <p:pic>
        <p:nvPicPr>
          <p:cNvPr id="9" name="Picture 8"/>
          <p:cNvPicPr>
            <a:picLocks noChangeAspect="1"/>
          </p:cNvPicPr>
          <p:nvPr/>
        </p:nvPicPr>
        <p:blipFill>
          <a:blip r:embed="rId5"/>
          <a:stretch>
            <a:fillRect/>
          </a:stretch>
        </p:blipFill>
        <p:spPr>
          <a:xfrm>
            <a:off x="9122449" y="4519439"/>
            <a:ext cx="1662545" cy="1385455"/>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3318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1023" y="1543050"/>
            <a:ext cx="11038787" cy="4326904"/>
          </a:xfrm>
        </p:spPr>
        <p:txBody>
          <a:bodyPr>
            <a:normAutofit/>
          </a:bodyPr>
          <a:lstStyle/>
          <a:p>
            <a:pPr marL="0" indent="0">
              <a:buNone/>
            </a:pPr>
            <a:endParaRPr lang="en-AU" sz="1800" dirty="0">
              <a:latin typeface="Arial" panose="020B0604020202020204" pitchFamily="34" charset="0"/>
              <a:cs typeface="Arial" panose="020B0604020202020204" pitchFamily="34" charset="0"/>
            </a:endParaRPr>
          </a:p>
          <a:p>
            <a:pPr marL="0" indent="0">
              <a:buNone/>
            </a:pPr>
            <a:endParaRPr lang="en-AU" sz="2600" dirty="0">
              <a:cs typeface="Arial" panose="020B0604020202020204" pitchFamily="34" charset="0"/>
            </a:endParaRPr>
          </a:p>
          <a:p>
            <a:pPr marL="0" indent="0">
              <a:buNone/>
            </a:pPr>
            <a:endParaRPr lang="en-AU" sz="26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pPr marL="0" indent="0">
              <a:buNone/>
            </a:pPr>
            <a:endParaRPr lang="en-AU" sz="15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576368" y="523236"/>
            <a:ext cx="10932141" cy="788906"/>
          </a:xfrm>
        </p:spPr>
        <p:txBody>
          <a:bodyPr>
            <a:noAutofit/>
          </a:bodyPr>
          <a:lstStyle/>
          <a:p>
            <a:r>
              <a:rPr lang="en-AU" sz="2400" dirty="0">
                <a:cs typeface="Arial" panose="020B0604020202020204" pitchFamily="34" charset="0"/>
              </a:rPr>
              <a:t>Man is Rescued by Stranger on Subway Tracks (2007, Jan 3) New York Times</a:t>
            </a:r>
            <a:br>
              <a:rPr lang="en-AU" sz="2400" dirty="0">
                <a:cs typeface="Arial" panose="020B0604020202020204" pitchFamily="34" charset="0"/>
              </a:rPr>
            </a:br>
            <a:r>
              <a:rPr lang="en-AU" sz="2400" dirty="0">
                <a:cs typeface="Arial" panose="020B0604020202020204" pitchFamily="34" charset="0"/>
                <a:hlinkClick r:id="rId2"/>
              </a:rPr>
              <a:t>https://www.nytimes.com/2007/01/03/nyregion/03life.html</a:t>
            </a:r>
            <a:endParaRPr lang="en-AU" sz="2400" dirty="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877455" y="1774167"/>
            <a:ext cx="1965519" cy="307492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5295" y="1201298"/>
            <a:ext cx="6598669" cy="5010407"/>
          </a:xfrm>
          <a:prstGeom prst="rect">
            <a:avLst/>
          </a:prstGeom>
        </p:spPr>
      </p:pic>
    </p:spTree>
    <p:extLst>
      <p:ext uri="{BB962C8B-B14F-4D97-AF65-F5344CB8AC3E}">
        <p14:creationId xmlns:p14="http://schemas.microsoft.com/office/powerpoint/2010/main" val="4133015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3315" y="1182256"/>
            <a:ext cx="11170763" cy="5095996"/>
          </a:xfrm>
        </p:spPr>
        <p:txBody>
          <a:bodyPr>
            <a:noAutofit/>
          </a:bodyPr>
          <a:lstStyle/>
          <a:p>
            <a:endParaRPr lang="en-AU" sz="2400" dirty="0">
              <a:latin typeface="Arial" panose="020B0604020202020204" pitchFamily="34" charset="0"/>
              <a:cs typeface="Arial" panose="020B0604020202020204" pitchFamily="34" charset="0"/>
            </a:endParaRPr>
          </a:p>
          <a:p>
            <a:pPr marL="0" indent="0">
              <a:buNone/>
            </a:pPr>
            <a:r>
              <a:rPr lang="en-AU" sz="2400" dirty="0">
                <a:cs typeface="Arial" panose="020B0604020202020204" pitchFamily="34" charset="0"/>
              </a:rPr>
              <a:t>Kenneth Schwartz, Founder “Small acts of kindness, to make the unbearable, bearable”.</a:t>
            </a:r>
          </a:p>
          <a:p>
            <a:pPr marL="0" indent="0">
              <a:buNone/>
            </a:pPr>
            <a:endParaRPr lang="en-AU" sz="2400" dirty="0">
              <a:cs typeface="Arial" panose="020B0604020202020204" pitchFamily="34" charset="0"/>
            </a:endParaRPr>
          </a:p>
          <a:p>
            <a:pPr marL="0" indent="0">
              <a:buNone/>
            </a:pPr>
            <a:r>
              <a:rPr lang="en-AU" sz="2400" dirty="0">
                <a:cs typeface="Arial" panose="020B0604020202020204" pitchFamily="34" charset="0"/>
              </a:rPr>
              <a:t>Spirit of innovation</a:t>
            </a:r>
          </a:p>
          <a:p>
            <a:pPr marL="0" indent="0">
              <a:buNone/>
            </a:pPr>
            <a:r>
              <a:rPr lang="en-AU" sz="2400" dirty="0">
                <a:cs typeface="Arial" panose="020B0604020202020204" pitchFamily="34" charset="0"/>
              </a:rPr>
              <a:t>Willingness to work across systems and silos</a:t>
            </a:r>
          </a:p>
          <a:p>
            <a:pPr marL="0" indent="0">
              <a:buNone/>
            </a:pPr>
            <a:r>
              <a:rPr lang="en-AU" sz="2400" dirty="0">
                <a:cs typeface="Arial" panose="020B0604020202020204" pitchFamily="34" charset="0"/>
              </a:rPr>
              <a:t>Find ourselves doing something different</a:t>
            </a:r>
          </a:p>
          <a:p>
            <a:pPr marL="0" indent="0">
              <a:buNone/>
            </a:pPr>
            <a:r>
              <a:rPr lang="en-AU" sz="2400" dirty="0">
                <a:cs typeface="Arial" panose="020B0604020202020204" pitchFamily="34" charset="0"/>
              </a:rPr>
              <a:t>Remember what healthcare is about – service to others and alleviation of suffering</a:t>
            </a:r>
          </a:p>
          <a:p>
            <a:pPr marL="0" indent="0">
              <a:buNone/>
            </a:pPr>
            <a:r>
              <a:rPr lang="en-AU" sz="2400" dirty="0">
                <a:cs typeface="Arial" panose="020B0604020202020204" pitchFamily="34" charset="0"/>
              </a:rPr>
              <a:t>Not shutting ourselves off, having the heart open, being emotionally sensitive but regulated</a:t>
            </a:r>
          </a:p>
          <a:p>
            <a:pPr marL="0" indent="0">
              <a:buNone/>
            </a:pPr>
            <a:r>
              <a:rPr lang="en-AU" sz="2400" dirty="0">
                <a:cs typeface="Arial" panose="020B0604020202020204" pitchFamily="34" charset="0"/>
              </a:rPr>
              <a:t>Deep respect about the value of the other</a:t>
            </a:r>
          </a:p>
          <a:p>
            <a:pPr marL="0" indent="0">
              <a:buNone/>
            </a:pPr>
            <a:r>
              <a:rPr lang="en-AU" sz="2400" dirty="0">
                <a:cs typeface="Arial" panose="020B0604020202020204" pitchFamily="34" charset="0"/>
              </a:rPr>
              <a:t>Humanity at the heart of healthcare</a:t>
            </a:r>
          </a:p>
          <a:p>
            <a:pPr marL="0" indent="0">
              <a:buNone/>
            </a:pPr>
            <a:r>
              <a:rPr lang="en-AU" sz="2400" dirty="0">
                <a:cs typeface="Arial" panose="020B0604020202020204" pitchFamily="34" charset="0"/>
              </a:rPr>
              <a:t>Cognitive reappraisal</a:t>
            </a:r>
          </a:p>
        </p:txBody>
      </p:sp>
      <p:sp>
        <p:nvSpPr>
          <p:cNvPr id="3" name="Title 2"/>
          <p:cNvSpPr>
            <a:spLocks noGrp="1"/>
          </p:cNvSpPr>
          <p:nvPr>
            <p:ph type="title"/>
          </p:nvPr>
        </p:nvSpPr>
        <p:spPr>
          <a:xfrm>
            <a:off x="669493" y="560181"/>
            <a:ext cx="10727703" cy="788906"/>
          </a:xfrm>
        </p:spPr>
        <p:txBody>
          <a:bodyPr>
            <a:noAutofit/>
          </a:bodyPr>
          <a:lstStyle/>
          <a:p>
            <a:r>
              <a:rPr lang="en-AU" sz="2800" dirty="0">
                <a:cs typeface="Arial" panose="020B0604020202020204" pitchFamily="34" charset="0"/>
              </a:rPr>
              <a:t>Tips  for healthcare leaders from the Schwartz </a:t>
            </a:r>
            <a:r>
              <a:rPr lang="en-AU" sz="2800" dirty="0" err="1">
                <a:cs typeface="Arial" panose="020B0604020202020204" pitchFamily="34" charset="0"/>
              </a:rPr>
              <a:t>Center</a:t>
            </a:r>
            <a:r>
              <a:rPr lang="en-AU" sz="2800" dirty="0">
                <a:cs typeface="Arial" panose="020B0604020202020204" pitchFamily="34" charset="0"/>
              </a:rPr>
              <a:t> for Compassionate Healthcare 2020 Conference</a:t>
            </a:r>
            <a:br>
              <a:rPr lang="en-AU" sz="3200" dirty="0">
                <a:cs typeface="Arial" panose="020B0604020202020204" pitchFamily="34" charset="0"/>
              </a:rPr>
            </a:br>
            <a:endParaRPr lang="en-AU" sz="3200" dirty="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4787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3315" y="1182256"/>
            <a:ext cx="11170763" cy="5095996"/>
          </a:xfrm>
        </p:spPr>
        <p:txBody>
          <a:bodyPr>
            <a:noAutofit/>
          </a:bodyPr>
          <a:lstStyle/>
          <a:p>
            <a:endParaRPr lang="en-AU" sz="2400" dirty="0">
              <a:latin typeface="Arial" panose="020B0604020202020204" pitchFamily="34" charset="0"/>
              <a:cs typeface="Arial" panose="020B0604020202020204" pitchFamily="34" charset="0"/>
            </a:endParaRPr>
          </a:p>
          <a:p>
            <a:pPr marL="0" indent="0">
              <a:buNone/>
            </a:pPr>
            <a:r>
              <a:rPr lang="en-AU" sz="2400" dirty="0">
                <a:cs typeface="Arial" panose="020B0604020202020204" pitchFamily="34" charset="0"/>
              </a:rPr>
              <a:t>Consider various models of peer support</a:t>
            </a:r>
          </a:p>
          <a:p>
            <a:pPr marL="0" indent="0">
              <a:buNone/>
            </a:pPr>
            <a:r>
              <a:rPr lang="en-AU" sz="2400" dirty="0">
                <a:cs typeface="Arial" panose="020B0604020202020204" pitchFamily="34" charset="0"/>
              </a:rPr>
              <a:t>Social media is one way to help build connection</a:t>
            </a:r>
          </a:p>
          <a:p>
            <a:pPr marL="0" indent="0">
              <a:buNone/>
            </a:pPr>
            <a:r>
              <a:rPr lang="en-AU" sz="2400" dirty="0">
                <a:cs typeface="Arial" panose="020B0604020202020204" pitchFamily="34" charset="0"/>
              </a:rPr>
              <a:t>Mobile apps, online psychoeducation</a:t>
            </a:r>
          </a:p>
          <a:p>
            <a:pPr marL="0" indent="0">
              <a:buNone/>
            </a:pPr>
            <a:r>
              <a:rPr lang="en-AU" sz="2400" dirty="0">
                <a:cs typeface="Arial" panose="020B0604020202020204" pitchFamily="34" charset="0"/>
              </a:rPr>
              <a:t>Learning how to calm oneself and calm others</a:t>
            </a:r>
          </a:p>
          <a:p>
            <a:pPr marL="0" indent="0">
              <a:buNone/>
            </a:pPr>
            <a:r>
              <a:rPr lang="en-AU" sz="2400" dirty="0">
                <a:cs typeface="Arial" panose="020B0604020202020204" pitchFamily="34" charset="0"/>
              </a:rPr>
              <a:t>Greater communication up and down the line and accurate information</a:t>
            </a:r>
          </a:p>
          <a:p>
            <a:pPr marL="0" indent="0">
              <a:buNone/>
            </a:pPr>
            <a:r>
              <a:rPr lang="en-AU" sz="2400" dirty="0">
                <a:cs typeface="Arial" panose="020B0604020202020204" pitchFamily="34" charset="0"/>
              </a:rPr>
              <a:t>Acknowledge healthcare workers need support too</a:t>
            </a:r>
          </a:p>
          <a:p>
            <a:pPr marL="0" indent="0">
              <a:buNone/>
            </a:pPr>
            <a:r>
              <a:rPr lang="en-AU" sz="2400" dirty="0">
                <a:cs typeface="Arial" panose="020B0604020202020204" pitchFamily="34" charset="0"/>
              </a:rPr>
              <a:t>Encourage staff to utilise available resources</a:t>
            </a:r>
          </a:p>
          <a:p>
            <a:pPr marL="0" indent="0">
              <a:buNone/>
            </a:pPr>
            <a:r>
              <a:rPr lang="en-AU" sz="2400" dirty="0">
                <a:cs typeface="Arial" panose="020B0604020202020204" pitchFamily="34" charset="0"/>
              </a:rPr>
              <a:t>Value of connection and meaning in the work</a:t>
            </a:r>
          </a:p>
          <a:p>
            <a:pPr marL="0" indent="0">
              <a:buNone/>
            </a:pPr>
            <a:r>
              <a:rPr lang="en-AU" sz="2400" dirty="0">
                <a:cs typeface="Arial" panose="020B0604020202020204" pitchFamily="34" charset="0"/>
              </a:rPr>
              <a:t>Scale existing programs – buddy, mentor, wellness</a:t>
            </a:r>
          </a:p>
          <a:p>
            <a:pPr marL="0" indent="0">
              <a:buNone/>
            </a:pPr>
            <a:r>
              <a:rPr lang="en-AU" sz="2400" dirty="0">
                <a:cs typeface="Arial" panose="020B0604020202020204" pitchFamily="34" charset="0"/>
              </a:rPr>
              <a:t>Celebrate small wins and acts of kindness</a:t>
            </a:r>
          </a:p>
        </p:txBody>
      </p:sp>
      <p:sp>
        <p:nvSpPr>
          <p:cNvPr id="3" name="Title 2"/>
          <p:cNvSpPr>
            <a:spLocks noGrp="1"/>
          </p:cNvSpPr>
          <p:nvPr>
            <p:ph type="title"/>
          </p:nvPr>
        </p:nvSpPr>
        <p:spPr>
          <a:xfrm>
            <a:off x="669493" y="560181"/>
            <a:ext cx="10727703" cy="788906"/>
          </a:xfrm>
        </p:spPr>
        <p:txBody>
          <a:bodyPr>
            <a:noAutofit/>
          </a:bodyPr>
          <a:lstStyle/>
          <a:p>
            <a:r>
              <a:rPr lang="en-AU" sz="2800" dirty="0">
                <a:cs typeface="Arial" panose="020B0604020202020204" pitchFamily="34" charset="0"/>
              </a:rPr>
              <a:t>Tips  for healthcare leaders from the Schwartz </a:t>
            </a:r>
            <a:r>
              <a:rPr lang="en-AU" sz="2800" dirty="0" err="1">
                <a:cs typeface="Arial" panose="020B0604020202020204" pitchFamily="34" charset="0"/>
              </a:rPr>
              <a:t>Center</a:t>
            </a:r>
            <a:r>
              <a:rPr lang="en-AU" sz="2800" dirty="0">
                <a:cs typeface="Arial" panose="020B0604020202020204" pitchFamily="34" charset="0"/>
              </a:rPr>
              <a:t> for Compassionate Healthcare 2020 Conference cont’d</a:t>
            </a:r>
            <a:br>
              <a:rPr lang="en-AU" sz="3200" dirty="0">
                <a:cs typeface="Arial" panose="020B0604020202020204" pitchFamily="34" charset="0"/>
              </a:rPr>
            </a:br>
            <a:endParaRPr lang="en-AU" sz="3200" dirty="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45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9047" y="1084475"/>
            <a:ext cx="11173906" cy="5391838"/>
          </a:xfrm>
        </p:spPr>
        <p:txBody>
          <a:bodyPr>
            <a:noAutofit/>
          </a:bodyPr>
          <a:lstStyle/>
          <a:p>
            <a:pPr marL="0" indent="0">
              <a:buNone/>
            </a:pPr>
            <a:endParaRPr lang="en-AU" sz="1000" dirty="0">
              <a:latin typeface="Arial" panose="020B0604020202020204" pitchFamily="34" charset="0"/>
              <a:cs typeface="Arial" panose="020B0604020202020204" pitchFamily="34" charset="0"/>
            </a:endParaRPr>
          </a:p>
          <a:p>
            <a:pPr marL="0" indent="0">
              <a:buNone/>
            </a:pPr>
            <a:endParaRPr lang="en-AU" sz="2400" dirty="0"/>
          </a:p>
          <a:p>
            <a:pPr marL="0" indent="0">
              <a:buNone/>
            </a:pPr>
            <a:r>
              <a:rPr lang="en-AU" sz="2400" dirty="0"/>
              <a:t>“If you want </a:t>
            </a:r>
            <a:r>
              <a:rPr lang="en-AU" sz="2400" i="1" dirty="0"/>
              <a:t>others</a:t>
            </a:r>
            <a:r>
              <a:rPr lang="en-AU" sz="2400" dirty="0"/>
              <a:t> to be happy, practice compassion.</a:t>
            </a:r>
          </a:p>
          <a:p>
            <a:pPr marL="0" indent="0">
              <a:buNone/>
            </a:pPr>
            <a:r>
              <a:rPr lang="en-AU" sz="2400" dirty="0"/>
              <a:t>  If </a:t>
            </a:r>
            <a:r>
              <a:rPr lang="en-AU" sz="2400" i="1" dirty="0"/>
              <a:t>you</a:t>
            </a:r>
            <a:r>
              <a:rPr lang="en-AU" sz="2400" dirty="0"/>
              <a:t> want to be happy, practice compassion” – Dalai Lama</a:t>
            </a:r>
          </a:p>
          <a:p>
            <a:pPr marL="0" indent="0">
              <a:buNone/>
            </a:pPr>
            <a:endParaRPr lang="en-AU" sz="2400" dirty="0"/>
          </a:p>
          <a:p>
            <a:pPr marL="0" indent="0">
              <a:buNone/>
            </a:pPr>
            <a:r>
              <a:rPr lang="en-AU" sz="2400" dirty="0"/>
              <a:t>“Compassion is the basis of all morality” – Arthur Schopenhauer</a:t>
            </a:r>
          </a:p>
          <a:p>
            <a:pPr marL="0" indent="0">
              <a:buNone/>
            </a:pPr>
            <a:endParaRPr lang="en-AU" sz="2400" dirty="0"/>
          </a:p>
          <a:p>
            <a:pPr marL="0" indent="0">
              <a:buNone/>
            </a:pPr>
            <a:r>
              <a:rPr lang="en-AU" sz="2400" dirty="0"/>
              <a:t>“Simplicity, patience, compassion. These three are your greatest treasures” – Lao Tzu</a:t>
            </a:r>
          </a:p>
          <a:p>
            <a:pPr marL="0" indent="0">
              <a:buNone/>
            </a:pPr>
            <a:endParaRPr lang="en-AU" sz="2400" dirty="0"/>
          </a:p>
          <a:p>
            <a:pPr marL="0" indent="0">
              <a:buNone/>
            </a:pPr>
            <a:r>
              <a:rPr lang="en-AU" sz="2400" dirty="0"/>
              <a:t>“The purpose of human life is to serve, and to show compassion and the will to </a:t>
            </a:r>
            <a:r>
              <a:rPr lang="en-AU" sz="2400"/>
              <a:t>help     others</a:t>
            </a:r>
            <a:r>
              <a:rPr lang="en-AU" sz="2400" dirty="0"/>
              <a:t>” – Albert Schweitzer</a:t>
            </a:r>
          </a:p>
          <a:p>
            <a:pPr marL="0" indent="0">
              <a:buNone/>
            </a:pPr>
            <a:endParaRPr lang="en-AU" dirty="0">
              <a:cs typeface="Arial" panose="020B0604020202020204" pitchFamily="34" charset="0"/>
            </a:endParaRPr>
          </a:p>
          <a:p>
            <a:pPr marL="0" indent="0">
              <a:buNone/>
            </a:pPr>
            <a:endParaRPr lang="en-AU" dirty="0">
              <a:cs typeface="Arial" panose="020B0604020202020204" pitchFamily="34" charset="0"/>
            </a:endParaRPr>
          </a:p>
          <a:p>
            <a:pPr marL="0" indent="0">
              <a:buNone/>
            </a:pPr>
            <a:endParaRPr lang="en-AU" sz="825" dirty="0"/>
          </a:p>
          <a:p>
            <a:pPr marL="0" indent="0">
              <a:buNone/>
            </a:pPr>
            <a:endParaRPr lang="en-AU" sz="825" dirty="0"/>
          </a:p>
          <a:p>
            <a:pPr marL="0" indent="0">
              <a:buNone/>
            </a:pPr>
            <a:endParaRPr lang="en-AU" sz="825" dirty="0"/>
          </a:p>
          <a:p>
            <a:pPr marL="0" indent="0">
              <a:buNone/>
            </a:pPr>
            <a:endParaRPr lang="en-AU" sz="825" dirty="0"/>
          </a:p>
          <a:p>
            <a:pPr marL="0" indent="0">
              <a:buNone/>
            </a:pPr>
            <a:endParaRPr lang="en-AU" sz="825" dirty="0"/>
          </a:p>
          <a:p>
            <a:pPr marL="0" indent="0">
              <a:buNone/>
            </a:pPr>
            <a:endParaRPr lang="en-AU" sz="2400" dirty="0"/>
          </a:p>
        </p:txBody>
      </p:sp>
      <p:sp>
        <p:nvSpPr>
          <p:cNvPr id="3" name="Title 2"/>
          <p:cNvSpPr>
            <a:spLocks noGrp="1"/>
          </p:cNvSpPr>
          <p:nvPr>
            <p:ph type="title"/>
          </p:nvPr>
        </p:nvSpPr>
        <p:spPr>
          <a:xfrm>
            <a:off x="509047" y="631596"/>
            <a:ext cx="9701753" cy="1132024"/>
          </a:xfrm>
        </p:spPr>
        <p:txBody>
          <a:bodyPr>
            <a:noAutofit/>
          </a:bodyPr>
          <a:lstStyle/>
          <a:p>
            <a:r>
              <a:rPr lang="en-AU" sz="3200" dirty="0"/>
              <a:t> Compassion Quotes</a:t>
            </a:r>
            <a:endParaRPr lang="en-AU" sz="3200" dirty="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928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9047" y="1025236"/>
            <a:ext cx="11173906" cy="5441552"/>
          </a:xfrm>
        </p:spPr>
        <p:txBody>
          <a:bodyPr>
            <a:noAutofit/>
          </a:bodyPr>
          <a:lstStyle/>
          <a:p>
            <a:pPr marL="0" lvl="1" indent="0">
              <a:buClr>
                <a:schemeClr val="accent3"/>
              </a:buClr>
              <a:buSzPct val="95000"/>
              <a:buNone/>
            </a:pPr>
            <a:endParaRPr lang="en-AU" sz="1000" dirty="0">
              <a:solidFill>
                <a:srgbClr val="222222"/>
              </a:solidFill>
            </a:endParaRPr>
          </a:p>
          <a:p>
            <a:pPr marL="0" lvl="1" indent="0">
              <a:buClr>
                <a:schemeClr val="accent3"/>
              </a:buClr>
              <a:buSzPct val="95000"/>
              <a:buNone/>
            </a:pPr>
            <a:r>
              <a:rPr lang="en-AU" dirty="0" err="1">
                <a:cs typeface="Arial" panose="020B0604020202020204" pitchFamily="34" charset="0"/>
              </a:rPr>
              <a:t>Ashar</a:t>
            </a:r>
            <a:r>
              <a:rPr lang="en-AU" dirty="0">
                <a:cs typeface="Arial" panose="020B0604020202020204" pitchFamily="34" charset="0"/>
              </a:rPr>
              <a:t>, Y.K., Andrews-Hanna, J.R., </a:t>
            </a:r>
            <a:r>
              <a:rPr lang="en-AU" dirty="0" err="1">
                <a:cs typeface="Arial" panose="020B0604020202020204" pitchFamily="34" charset="0"/>
              </a:rPr>
              <a:t>Dimidjian</a:t>
            </a:r>
            <a:r>
              <a:rPr lang="en-AU" dirty="0">
                <a:cs typeface="Arial" panose="020B0604020202020204" pitchFamily="34" charset="0"/>
              </a:rPr>
              <a:t>, S. and Wager, T.D. (2017). Empathic care and distress: predictive brain markers and dissociable brain systems. </a:t>
            </a:r>
            <a:r>
              <a:rPr lang="en-AU" i="1" dirty="0">
                <a:cs typeface="Arial" panose="020B0604020202020204" pitchFamily="34" charset="0"/>
              </a:rPr>
              <a:t>Neuron</a:t>
            </a:r>
            <a:r>
              <a:rPr lang="en-AU" dirty="0">
                <a:cs typeface="Arial" panose="020B0604020202020204" pitchFamily="34" charset="0"/>
              </a:rPr>
              <a:t>, </a:t>
            </a:r>
            <a:r>
              <a:rPr lang="en-AU" i="1" dirty="0">
                <a:cs typeface="Arial" panose="020B0604020202020204" pitchFamily="34" charset="0"/>
              </a:rPr>
              <a:t>94</a:t>
            </a:r>
            <a:r>
              <a:rPr lang="en-AU" dirty="0">
                <a:cs typeface="Arial" panose="020B0604020202020204" pitchFamily="34" charset="0"/>
              </a:rPr>
              <a:t>(6), pp.1263-1273.</a:t>
            </a:r>
            <a:endParaRPr lang="en-US" sz="1200" dirty="0"/>
          </a:p>
          <a:p>
            <a:pPr marL="0" indent="0">
              <a:buNone/>
            </a:pPr>
            <a:r>
              <a:rPr lang="en-US" sz="1200" dirty="0"/>
              <a:t>Batson, C. D., </a:t>
            </a:r>
            <a:r>
              <a:rPr lang="en-US" sz="1200" dirty="0" err="1"/>
              <a:t>Eklund</a:t>
            </a:r>
            <a:r>
              <a:rPr lang="en-US" sz="1200" dirty="0"/>
              <a:t>, J. H., </a:t>
            </a:r>
            <a:r>
              <a:rPr lang="en-US" sz="1200" dirty="0" err="1"/>
              <a:t>Chermok</a:t>
            </a:r>
            <a:r>
              <a:rPr lang="en-US" sz="1200" dirty="0"/>
              <a:t>, V. L., Hoyt, J. L., &amp; Ortiz, B. G. (2007). An additional antecedent of empathic concern: valuing the welfare of the person in need. </a:t>
            </a:r>
            <a:r>
              <a:rPr lang="en-US" sz="1200" i="1" dirty="0"/>
              <a:t>Journal of personality and social psychology</a:t>
            </a:r>
            <a:r>
              <a:rPr lang="en-US" sz="1200" dirty="0"/>
              <a:t>, </a:t>
            </a:r>
            <a:r>
              <a:rPr lang="en-US" sz="1200" i="1" dirty="0"/>
              <a:t>93</a:t>
            </a:r>
            <a:r>
              <a:rPr lang="en-US" sz="1200" dirty="0"/>
              <a:t>(1), 65.</a:t>
            </a:r>
          </a:p>
          <a:p>
            <a:pPr marL="0" indent="0">
              <a:buNone/>
            </a:pPr>
            <a:r>
              <a:rPr lang="en-AU" sz="1200" dirty="0">
                <a:solidFill>
                  <a:srgbClr val="222222"/>
                </a:solidFill>
              </a:rPr>
              <a:t>Blum, L. (1980). Compassion. In A. O. Rorty, (Ed.), Explaining emotions (pp.507-571). University of California Press.</a:t>
            </a:r>
          </a:p>
          <a:p>
            <a:pPr marL="0" indent="0">
              <a:buNone/>
            </a:pPr>
            <a:r>
              <a:rPr lang="en-AU" sz="1200" dirty="0" err="1">
                <a:solidFill>
                  <a:srgbClr val="222222"/>
                </a:solidFill>
              </a:rPr>
              <a:t>Cassell</a:t>
            </a:r>
            <a:r>
              <a:rPr lang="en-AU" sz="1200" dirty="0">
                <a:solidFill>
                  <a:srgbClr val="222222"/>
                </a:solidFill>
              </a:rPr>
              <a:t>, E. J. (2009). Compassion. In C. R. Snyder &amp; S. J. Lopez (Eds.), </a:t>
            </a:r>
            <a:r>
              <a:rPr lang="en-AU" sz="1200" i="1" dirty="0">
                <a:solidFill>
                  <a:srgbClr val="222222"/>
                </a:solidFill>
              </a:rPr>
              <a:t>Oxford handbook of positive psychology</a:t>
            </a:r>
            <a:r>
              <a:rPr lang="en-AU" sz="1200" dirty="0">
                <a:solidFill>
                  <a:srgbClr val="222222"/>
                </a:solidFill>
              </a:rPr>
              <a:t> (pp. 393-404). Oxford University Press.</a:t>
            </a:r>
          </a:p>
          <a:p>
            <a:pPr marL="0" indent="0">
              <a:buNone/>
            </a:pPr>
            <a:r>
              <a:rPr lang="en-US" sz="1200" dirty="0"/>
              <a:t>Condon, P., &amp; </a:t>
            </a:r>
            <a:r>
              <a:rPr lang="en-US" sz="1200" dirty="0" err="1"/>
              <a:t>DeSteno</a:t>
            </a:r>
            <a:r>
              <a:rPr lang="en-US" sz="1200" dirty="0"/>
              <a:t>, D. (2011). Compassion for one reduces punishment for another. </a:t>
            </a:r>
            <a:r>
              <a:rPr lang="en-US" sz="1200" i="1" dirty="0"/>
              <a:t>Journal of Experimental Social Psychology</a:t>
            </a:r>
            <a:r>
              <a:rPr lang="en-US" sz="1200" dirty="0"/>
              <a:t>, </a:t>
            </a:r>
            <a:r>
              <a:rPr lang="en-US" sz="1200" i="1" dirty="0"/>
              <a:t>47</a:t>
            </a:r>
            <a:r>
              <a:rPr lang="en-US" sz="1200" dirty="0"/>
              <a:t>(3), 698-701.</a:t>
            </a:r>
            <a:endParaRPr lang="en-AU" sz="1200" dirty="0">
              <a:solidFill>
                <a:srgbClr val="222222"/>
              </a:solidFill>
            </a:endParaRPr>
          </a:p>
          <a:p>
            <a:pPr marL="0" indent="0">
              <a:buNone/>
            </a:pPr>
            <a:r>
              <a:rPr lang="en-AU" sz="1200" dirty="0">
                <a:solidFill>
                  <a:srgbClr val="222222"/>
                </a:solidFill>
              </a:rPr>
              <a:t>Dahl, C. J., Lutz, A., &amp; Davidson, R. J. (2015). Reconstructing and deconstructing the self: cognitive mechanisms in meditation practice. </a:t>
            </a:r>
            <a:r>
              <a:rPr lang="en-AU" sz="1200" i="1" dirty="0">
                <a:solidFill>
                  <a:srgbClr val="222222"/>
                </a:solidFill>
              </a:rPr>
              <a:t>Trends in cognitive sciences</a:t>
            </a:r>
            <a:r>
              <a:rPr lang="en-AU" sz="1200" dirty="0">
                <a:solidFill>
                  <a:srgbClr val="222222"/>
                </a:solidFill>
              </a:rPr>
              <a:t>, </a:t>
            </a:r>
            <a:r>
              <a:rPr lang="en-AU" sz="1200" i="1" dirty="0">
                <a:solidFill>
                  <a:srgbClr val="222222"/>
                </a:solidFill>
              </a:rPr>
              <a:t>19</a:t>
            </a:r>
            <a:r>
              <a:rPr lang="en-AU" sz="1200" dirty="0">
                <a:solidFill>
                  <a:srgbClr val="222222"/>
                </a:solidFill>
              </a:rPr>
              <a:t>(9), 515-523.</a:t>
            </a:r>
          </a:p>
          <a:p>
            <a:pPr marL="0" indent="0">
              <a:buNone/>
            </a:pPr>
            <a:r>
              <a:rPr lang="en-US" sz="1200" dirty="0"/>
              <a:t>Darley, J. M., &amp; Batson, C. D. (1973). " From Jerusalem to Jericho": A study of situational and dispositional variables in helping behavior. </a:t>
            </a:r>
            <a:r>
              <a:rPr lang="en-US" sz="1200" i="1" dirty="0"/>
              <a:t>Journal of personality and social psychology</a:t>
            </a:r>
            <a:r>
              <a:rPr lang="en-US" sz="1200" dirty="0"/>
              <a:t>, </a:t>
            </a:r>
            <a:r>
              <a:rPr lang="en-US" sz="1200" i="1" dirty="0"/>
              <a:t>27</a:t>
            </a:r>
            <a:r>
              <a:rPr lang="en-US" sz="1200" dirty="0"/>
              <a:t>(1), 100.</a:t>
            </a:r>
            <a:endParaRPr lang="en-AU" sz="1200" dirty="0">
              <a:solidFill>
                <a:srgbClr val="222222"/>
              </a:solidFill>
            </a:endParaRPr>
          </a:p>
          <a:p>
            <a:pPr marL="0" indent="0">
              <a:buNone/>
            </a:pPr>
            <a:r>
              <a:rPr lang="en-AU" sz="1200" dirty="0"/>
              <a:t>Feldman, C., &amp; </a:t>
            </a:r>
            <a:r>
              <a:rPr lang="en-AU" sz="1200" dirty="0" err="1"/>
              <a:t>Kuyken</a:t>
            </a:r>
            <a:r>
              <a:rPr lang="en-AU" sz="1200" dirty="0"/>
              <a:t>, W. (2011). Compassion in the landscape of suffering. </a:t>
            </a:r>
            <a:r>
              <a:rPr lang="en-AU" sz="1200" i="1" dirty="0"/>
              <a:t>Contemporary Buddhism</a:t>
            </a:r>
            <a:r>
              <a:rPr lang="en-AU" sz="1200" dirty="0"/>
              <a:t>, </a:t>
            </a:r>
            <a:r>
              <a:rPr lang="en-AU" sz="1200" i="1" dirty="0"/>
              <a:t>12</a:t>
            </a:r>
            <a:r>
              <a:rPr lang="en-AU" sz="1200" dirty="0"/>
              <a:t>(01), 143-155.</a:t>
            </a:r>
          </a:p>
          <a:p>
            <a:pPr marL="0" indent="0">
              <a:buNone/>
            </a:pPr>
            <a:r>
              <a:rPr lang="en-AU" sz="1200" dirty="0"/>
              <a:t>Fredrickson, B. L., Cohn, M. A., Coffey, K. A., </a:t>
            </a:r>
            <a:r>
              <a:rPr lang="en-AU" sz="1200" dirty="0" err="1"/>
              <a:t>Pek</a:t>
            </a:r>
            <a:r>
              <a:rPr lang="en-AU" sz="1200" dirty="0"/>
              <a:t>, J., &amp; Finkel, S. M. (2008). Open hearts build lives: positive emotions, induced through loving-kindness meditation, build consequential personal resources. </a:t>
            </a:r>
            <a:r>
              <a:rPr lang="en-AU" sz="1200" i="1" dirty="0"/>
              <a:t>Journal of personality and social psychology</a:t>
            </a:r>
            <a:r>
              <a:rPr lang="en-AU" sz="1200" dirty="0"/>
              <a:t>, </a:t>
            </a:r>
            <a:r>
              <a:rPr lang="en-AU" sz="1200" i="1" dirty="0"/>
              <a:t>95</a:t>
            </a:r>
            <a:r>
              <a:rPr lang="en-AU" sz="1200" dirty="0"/>
              <a:t>(5), 1045.</a:t>
            </a:r>
            <a:endParaRPr lang="en-AU" sz="1200" dirty="0">
              <a:cs typeface="Arial" panose="020B0604020202020204" pitchFamily="34" charset="0"/>
            </a:endParaRPr>
          </a:p>
          <a:p>
            <a:pPr marL="0" indent="0">
              <a:buNone/>
            </a:pPr>
            <a:r>
              <a:rPr lang="en-AU" sz="1200" dirty="0"/>
              <a:t>Hofmann, S. G., Grossman, P., &amp; Hinton, D. E. (2011). Loving-kindness and compassion meditation: Potential for psychological interventions. </a:t>
            </a:r>
            <a:r>
              <a:rPr lang="en-AU" sz="1200" i="1" dirty="0"/>
              <a:t>Clinical psychology review</a:t>
            </a:r>
            <a:r>
              <a:rPr lang="en-AU" sz="1200" dirty="0"/>
              <a:t>, </a:t>
            </a:r>
            <a:r>
              <a:rPr lang="en-AU" sz="1200" i="1" dirty="0"/>
              <a:t>31</a:t>
            </a:r>
            <a:r>
              <a:rPr lang="en-AU" sz="1200" dirty="0"/>
              <a:t>(7), 1126-1132.</a:t>
            </a:r>
            <a:endParaRPr lang="en-AU" sz="1200" dirty="0">
              <a:cs typeface="Arial" panose="020B0604020202020204" pitchFamily="34" charset="0"/>
            </a:endParaRPr>
          </a:p>
          <a:p>
            <a:pPr marL="0" indent="0">
              <a:buNone/>
            </a:pPr>
            <a:r>
              <a:rPr lang="en-AU" sz="1200" dirty="0">
                <a:cs typeface="Arial" panose="020B0604020202020204" pitchFamily="34" charset="0"/>
              </a:rPr>
              <a:t>Jinpa, T. (2016). </a:t>
            </a:r>
            <a:r>
              <a:rPr lang="en-AU" sz="1200" i="1" dirty="0">
                <a:cs typeface="Arial" panose="020B0604020202020204" pitchFamily="34" charset="0"/>
              </a:rPr>
              <a:t>A fearless heart: How the courage to be compassionate can transform our lives</a:t>
            </a:r>
            <a:r>
              <a:rPr lang="en-AU" sz="1200" dirty="0">
                <a:cs typeface="Arial" panose="020B0604020202020204" pitchFamily="34" charset="0"/>
              </a:rPr>
              <a:t>. Avery.</a:t>
            </a:r>
          </a:p>
          <a:p>
            <a:pPr marL="0" indent="0">
              <a:buNone/>
            </a:pPr>
            <a:r>
              <a:rPr lang="en-AU" sz="1200" dirty="0" err="1"/>
              <a:t>Kanov</a:t>
            </a:r>
            <a:r>
              <a:rPr lang="en-AU" sz="1200" dirty="0"/>
              <a:t>, J. M., </a:t>
            </a:r>
            <a:r>
              <a:rPr lang="en-AU" sz="1200" dirty="0" err="1"/>
              <a:t>Maitlis</a:t>
            </a:r>
            <a:r>
              <a:rPr lang="en-AU" sz="1200" dirty="0"/>
              <a:t>, S., </a:t>
            </a:r>
            <a:r>
              <a:rPr lang="en-AU" sz="1200" dirty="0" err="1"/>
              <a:t>Worline</a:t>
            </a:r>
            <a:r>
              <a:rPr lang="en-AU" sz="1200" dirty="0"/>
              <a:t>, M. C., Dutton, J. E., Frost, P. J., &amp; Lilius, J. M. (2004). Compassion in organizational life. </a:t>
            </a:r>
            <a:r>
              <a:rPr lang="en-AU" sz="1200" i="1" dirty="0"/>
              <a:t>American </a:t>
            </a:r>
            <a:r>
              <a:rPr lang="en-AU" sz="1200" i="1" dirty="0" err="1"/>
              <a:t>Behavioral</a:t>
            </a:r>
            <a:r>
              <a:rPr lang="en-AU" sz="1200" i="1" dirty="0"/>
              <a:t> Scientist</a:t>
            </a:r>
            <a:r>
              <a:rPr lang="en-AU" sz="1200" dirty="0"/>
              <a:t>, </a:t>
            </a:r>
            <a:r>
              <a:rPr lang="en-AU" sz="1200" i="1" dirty="0"/>
              <a:t>47</a:t>
            </a:r>
            <a:r>
              <a:rPr lang="en-AU" sz="1200" dirty="0"/>
              <a:t>(6), 808-827.</a:t>
            </a:r>
            <a:endParaRPr lang="en-AU" sz="1200" dirty="0">
              <a:cs typeface="Arial" panose="020B0604020202020204" pitchFamily="34" charset="0"/>
            </a:endParaRPr>
          </a:p>
          <a:p>
            <a:pPr marL="0" indent="0">
              <a:buNone/>
            </a:pPr>
            <a:r>
              <a:rPr lang="en-AU" sz="1200" dirty="0" err="1"/>
              <a:t>Klimecki</a:t>
            </a:r>
            <a:r>
              <a:rPr lang="en-AU" sz="1200" dirty="0"/>
              <a:t>, O.M., </a:t>
            </a:r>
            <a:r>
              <a:rPr lang="en-AU" sz="1200" dirty="0" err="1"/>
              <a:t>Leiberg</a:t>
            </a:r>
            <a:r>
              <a:rPr lang="en-AU" sz="1200" dirty="0"/>
              <a:t>, S., </a:t>
            </a:r>
            <a:r>
              <a:rPr lang="en-AU" sz="1200" dirty="0" err="1"/>
              <a:t>Lamm</a:t>
            </a:r>
            <a:r>
              <a:rPr lang="en-AU" sz="1200" dirty="0"/>
              <a:t>, C. and Singer, T. (2012). Functional neural plasticity and associated changes in positive affect after compassion training. </a:t>
            </a:r>
            <a:r>
              <a:rPr lang="en-AU" sz="1200" i="1" dirty="0"/>
              <a:t>Cerebral cortex</a:t>
            </a:r>
            <a:r>
              <a:rPr lang="en-AU" sz="1200" dirty="0"/>
              <a:t>, </a:t>
            </a:r>
            <a:r>
              <a:rPr lang="en-AU" sz="1200" i="1" dirty="0"/>
              <a:t>23</a:t>
            </a:r>
            <a:r>
              <a:rPr lang="en-AU" sz="1200" dirty="0"/>
              <a:t>(7), pp.1552-1561.</a:t>
            </a:r>
          </a:p>
          <a:p>
            <a:pPr marL="0" indent="0">
              <a:buNone/>
            </a:pPr>
            <a:r>
              <a:rPr lang="en-AU" sz="1200" dirty="0" err="1"/>
              <a:t>Klimecki</a:t>
            </a:r>
            <a:r>
              <a:rPr lang="en-AU" sz="1200" dirty="0"/>
              <a:t>, O.M., </a:t>
            </a:r>
            <a:r>
              <a:rPr lang="en-AU" sz="1200" dirty="0" err="1"/>
              <a:t>Leiberg</a:t>
            </a:r>
            <a:r>
              <a:rPr lang="en-AU" sz="1200" dirty="0"/>
              <a:t>, S., Ricard, M. and Singer, T. (2013). Differential pattern of functional brain plasticity after compassion and empathy training. </a:t>
            </a:r>
            <a:r>
              <a:rPr lang="en-AU" sz="1200" i="1" dirty="0"/>
              <a:t>Social cognitive and affective neuroscience</a:t>
            </a:r>
            <a:r>
              <a:rPr lang="en-AU" sz="1200" dirty="0"/>
              <a:t>, </a:t>
            </a:r>
            <a:r>
              <a:rPr lang="en-AU" sz="1200" i="1" dirty="0"/>
              <a:t>9</a:t>
            </a:r>
            <a:r>
              <a:rPr lang="en-AU" sz="1200" dirty="0"/>
              <a:t>(6), pp.873-879.</a:t>
            </a:r>
          </a:p>
          <a:p>
            <a:pPr marL="0" indent="0">
              <a:buNone/>
            </a:pPr>
            <a:endParaRPr lang="en-AU" sz="1000" dirty="0">
              <a:latin typeface="Arial" panose="020B0604020202020204" pitchFamily="34" charset="0"/>
              <a:cs typeface="Arial" panose="020B0604020202020204" pitchFamily="34" charset="0"/>
            </a:endParaRPr>
          </a:p>
          <a:p>
            <a:pPr marL="0" indent="0">
              <a:buNone/>
            </a:pPr>
            <a:endParaRPr lang="en-AU" dirty="0">
              <a:cs typeface="Arial" panose="020B0604020202020204" pitchFamily="34" charset="0"/>
            </a:endParaRPr>
          </a:p>
          <a:p>
            <a:pPr marL="0" indent="0">
              <a:buNone/>
            </a:pPr>
            <a:endParaRPr lang="en-AU" dirty="0">
              <a:cs typeface="Arial" panose="020B0604020202020204" pitchFamily="34" charset="0"/>
            </a:endParaRPr>
          </a:p>
          <a:p>
            <a:endParaRPr lang="en-AU" sz="825" dirty="0"/>
          </a:p>
        </p:txBody>
      </p:sp>
      <p:sp>
        <p:nvSpPr>
          <p:cNvPr id="3" name="Title 2"/>
          <p:cNvSpPr>
            <a:spLocks noGrp="1"/>
          </p:cNvSpPr>
          <p:nvPr>
            <p:ph type="title"/>
          </p:nvPr>
        </p:nvSpPr>
        <p:spPr>
          <a:xfrm>
            <a:off x="509047" y="631596"/>
            <a:ext cx="9701753" cy="1132024"/>
          </a:xfrm>
        </p:spPr>
        <p:txBody>
          <a:bodyPr>
            <a:noAutofit/>
          </a:bodyPr>
          <a:lstStyle/>
          <a:p>
            <a:r>
              <a:rPr lang="en-AU" sz="2400" dirty="0">
                <a:cs typeface="Arial" panose="020B0604020202020204" pitchFamily="34" charset="0"/>
              </a:rPr>
              <a:t>References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6104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9047" y="895350"/>
            <a:ext cx="11173906" cy="5571438"/>
          </a:xfrm>
        </p:spPr>
        <p:txBody>
          <a:bodyPr>
            <a:noAutofit/>
          </a:bodyPr>
          <a:lstStyle/>
          <a:p>
            <a:pPr marL="0" indent="0">
              <a:buNone/>
            </a:pPr>
            <a:endParaRPr lang="en-AU" sz="1000" dirty="0">
              <a:solidFill>
                <a:srgbClr val="222222"/>
              </a:solidFill>
            </a:endParaRPr>
          </a:p>
          <a:p>
            <a:pPr marL="0" indent="0">
              <a:buNone/>
            </a:pPr>
            <a:r>
              <a:rPr lang="en-AU" sz="1200" dirty="0" err="1"/>
              <a:t>Leiberg</a:t>
            </a:r>
            <a:r>
              <a:rPr lang="en-AU" sz="1200" dirty="0"/>
              <a:t>, S., </a:t>
            </a:r>
            <a:r>
              <a:rPr lang="en-AU" sz="1200" dirty="0" err="1"/>
              <a:t>Klimecki</a:t>
            </a:r>
            <a:r>
              <a:rPr lang="en-AU" sz="1200" dirty="0"/>
              <a:t>, O., &amp; Singer, T. (2011). Short-term compassion training increases prosocial </a:t>
            </a:r>
            <a:r>
              <a:rPr lang="en-AU" sz="1200" dirty="0" err="1"/>
              <a:t>behavior</a:t>
            </a:r>
            <a:r>
              <a:rPr lang="en-AU" sz="1200" dirty="0"/>
              <a:t> in a newly developed prosocial game. </a:t>
            </a:r>
            <a:r>
              <a:rPr lang="en-AU" sz="1200" i="1" dirty="0" err="1"/>
              <a:t>PloS</a:t>
            </a:r>
            <a:r>
              <a:rPr lang="en-AU" sz="1200" i="1" dirty="0"/>
              <a:t> one</a:t>
            </a:r>
            <a:r>
              <a:rPr lang="en-AU" sz="1200" dirty="0"/>
              <a:t>, </a:t>
            </a:r>
            <a:r>
              <a:rPr lang="en-AU" sz="1200" i="1" dirty="0"/>
              <a:t>6</a:t>
            </a:r>
            <a:r>
              <a:rPr lang="en-AU" sz="1200" dirty="0"/>
              <a:t>(3), e17798.</a:t>
            </a:r>
          </a:p>
          <a:p>
            <a:pPr marL="0" indent="0">
              <a:buNone/>
            </a:pPr>
            <a:r>
              <a:rPr lang="en-AU" sz="1200" dirty="0"/>
              <a:t>Ling, D., </a:t>
            </a:r>
            <a:r>
              <a:rPr lang="en-AU" sz="1200" dirty="0" err="1"/>
              <a:t>Olver</a:t>
            </a:r>
            <a:r>
              <a:rPr lang="en-AU" sz="1200" dirty="0"/>
              <a:t>, J., &amp; Petrakis, M. (2018). Outcomes from a Compassion Training Intervention for Health Care Workers. </a:t>
            </a:r>
            <a:r>
              <a:rPr lang="en-AU" sz="1200" i="1" dirty="0"/>
              <a:t>Czech &amp; Slovak Social Work/</a:t>
            </a:r>
            <a:r>
              <a:rPr lang="en-AU" sz="1200" i="1" dirty="0" err="1"/>
              <a:t>Sociální</a:t>
            </a:r>
            <a:r>
              <a:rPr lang="en-AU" sz="1200" i="1" dirty="0"/>
              <a:t> </a:t>
            </a:r>
            <a:r>
              <a:rPr lang="en-AU" sz="1200" i="1" dirty="0" err="1"/>
              <a:t>Práce</a:t>
            </a:r>
            <a:r>
              <a:rPr lang="en-AU" sz="1200" i="1" dirty="0"/>
              <a:t>/</a:t>
            </a:r>
            <a:r>
              <a:rPr lang="en-AU" sz="1200" i="1" dirty="0" err="1"/>
              <a:t>Sociálna</a:t>
            </a:r>
            <a:r>
              <a:rPr lang="en-AU" sz="1200" i="1" dirty="0"/>
              <a:t> </a:t>
            </a:r>
            <a:r>
              <a:rPr lang="en-AU" sz="1200" i="1" dirty="0" err="1"/>
              <a:t>Práca</a:t>
            </a:r>
            <a:r>
              <a:rPr lang="en-AU" sz="1200" dirty="0"/>
              <a:t>, </a:t>
            </a:r>
            <a:r>
              <a:rPr lang="en-AU" sz="1200" i="1" dirty="0"/>
              <a:t>18</a:t>
            </a:r>
            <a:r>
              <a:rPr lang="en-AU" sz="1200" dirty="0"/>
              <a:t>(4).</a:t>
            </a:r>
          </a:p>
          <a:p>
            <a:pPr marL="0" indent="0">
              <a:buNone/>
            </a:pPr>
            <a:r>
              <a:rPr lang="en-AU" sz="1200" dirty="0" err="1"/>
              <a:t>Mayseless</a:t>
            </a:r>
            <a:r>
              <a:rPr lang="en-AU" sz="1200" dirty="0"/>
              <a:t>, O. (2016). Caring and meaning in psychotherapy. In </a:t>
            </a:r>
            <a:r>
              <a:rPr lang="en-AU" sz="1200" i="1" dirty="0"/>
              <a:t>Clinical Perspectives on Meaning</a:t>
            </a:r>
            <a:r>
              <a:rPr lang="en-AU" sz="1200" dirty="0"/>
              <a:t> (pp. 363-381). Springer, Cham.</a:t>
            </a:r>
          </a:p>
          <a:p>
            <a:pPr marL="0" indent="0">
              <a:buNone/>
            </a:pPr>
            <a:r>
              <a:rPr lang="en-AU" sz="1200" dirty="0"/>
              <a:t>Monroe, K. R. (1998). </a:t>
            </a:r>
            <a:r>
              <a:rPr lang="en-AU" sz="1200" i="1" dirty="0"/>
              <a:t>The heart of altruism: Perceptions of a common humanity</a:t>
            </a:r>
            <a:r>
              <a:rPr lang="en-AU" sz="1200" dirty="0"/>
              <a:t>. Princeton University Press.</a:t>
            </a:r>
          </a:p>
          <a:p>
            <a:pPr marL="0" indent="0">
              <a:buNone/>
            </a:pPr>
            <a:r>
              <a:rPr lang="en-US" sz="1200" dirty="0"/>
              <a:t>Nussbaum, M. (1996). Compassion: The basic social emotion. </a:t>
            </a:r>
            <a:r>
              <a:rPr lang="en-US" sz="1200" i="1" dirty="0"/>
              <a:t>Social Philosophy and Policy</a:t>
            </a:r>
            <a:r>
              <a:rPr lang="en-US" sz="1200" dirty="0"/>
              <a:t>, </a:t>
            </a:r>
            <a:r>
              <a:rPr lang="en-US" sz="1200" i="1" dirty="0"/>
              <a:t>13</a:t>
            </a:r>
            <a:r>
              <a:rPr lang="en-US" sz="1200" dirty="0"/>
              <a:t>(1), 27-58.</a:t>
            </a:r>
            <a:endParaRPr lang="en-AU" sz="1200" dirty="0"/>
          </a:p>
          <a:p>
            <a:pPr marL="0" indent="0">
              <a:buNone/>
            </a:pPr>
            <a:r>
              <a:rPr lang="en-AU" sz="1200" dirty="0" err="1"/>
              <a:t>Preckel</a:t>
            </a:r>
            <a:r>
              <a:rPr lang="en-AU" sz="1200" dirty="0"/>
              <a:t>, K., </a:t>
            </a:r>
            <a:r>
              <a:rPr lang="en-AU" sz="1200" dirty="0" err="1"/>
              <a:t>Kanske</a:t>
            </a:r>
            <a:r>
              <a:rPr lang="en-AU" sz="1200" dirty="0"/>
              <a:t>, P., &amp; Singer, T. (2018). On the interaction of social affect and cognition: empathy, compassion and theory of mind. </a:t>
            </a:r>
            <a:r>
              <a:rPr lang="en-AU" sz="1200" i="1" dirty="0"/>
              <a:t>Current Opinion in </a:t>
            </a:r>
            <a:r>
              <a:rPr lang="en-AU" sz="1200" i="1" dirty="0" err="1"/>
              <a:t>Behavioral</a:t>
            </a:r>
            <a:r>
              <a:rPr lang="en-AU" sz="1200" i="1" dirty="0"/>
              <a:t> Sciences</a:t>
            </a:r>
            <a:r>
              <a:rPr lang="en-AU" sz="1200" dirty="0"/>
              <a:t>, </a:t>
            </a:r>
            <a:r>
              <a:rPr lang="en-AU" sz="1200" i="1" dirty="0"/>
              <a:t>19</a:t>
            </a:r>
            <a:r>
              <a:rPr lang="en-AU" sz="1200" dirty="0"/>
              <a:t>, 1-6.</a:t>
            </a:r>
          </a:p>
          <a:p>
            <a:pPr marL="0" indent="0">
              <a:buNone/>
            </a:pPr>
            <a:r>
              <a:rPr lang="en-AU" sz="1200" dirty="0"/>
              <a:t>Preston, S. D. (2013). The origins of altruism in offspring care. </a:t>
            </a:r>
            <a:r>
              <a:rPr lang="en-AU" sz="1200" i="1" dirty="0"/>
              <a:t>Psychological bulletin</a:t>
            </a:r>
            <a:r>
              <a:rPr lang="en-AU" sz="1200" dirty="0"/>
              <a:t>, </a:t>
            </a:r>
            <a:r>
              <a:rPr lang="en-AU" sz="1200" i="1" dirty="0"/>
              <a:t>139</a:t>
            </a:r>
            <a:r>
              <a:rPr lang="en-AU" sz="1200" dirty="0"/>
              <a:t>(6), 1305.</a:t>
            </a:r>
            <a:endParaRPr lang="en-AU" sz="1200" dirty="0">
              <a:cs typeface="Arial" panose="020B0604020202020204" pitchFamily="34" charset="0"/>
            </a:endParaRPr>
          </a:p>
          <a:p>
            <a:pPr marL="0" indent="0">
              <a:buNone/>
            </a:pPr>
            <a:r>
              <a:rPr lang="en-AU" sz="1200" dirty="0">
                <a:cs typeface="Arial" panose="020B0604020202020204" pitchFamily="34" charset="0"/>
              </a:rPr>
              <a:t>Ricard, M. (2015). </a:t>
            </a:r>
            <a:r>
              <a:rPr lang="en-AU" sz="1200" i="1" dirty="0">
                <a:cs typeface="Arial" panose="020B0604020202020204" pitchFamily="34" charset="0"/>
              </a:rPr>
              <a:t>Altruism: the power of compassion to change yourself and the world</a:t>
            </a:r>
            <a:r>
              <a:rPr lang="en-AU" sz="1200" dirty="0">
                <a:cs typeface="Arial" panose="020B0604020202020204" pitchFamily="34" charset="0"/>
              </a:rPr>
              <a:t>. Atlantic Books Ltd.</a:t>
            </a:r>
          </a:p>
          <a:p>
            <a:pPr marL="0" indent="0">
              <a:buNone/>
            </a:pPr>
            <a:r>
              <a:rPr lang="en-AU" sz="1200" dirty="0">
                <a:cs typeface="Arial" panose="020B0604020202020204" pitchFamily="34" charset="0"/>
              </a:rPr>
              <a:t>Strauss, C., Taylor, B. L., Gu, J., Kuyken, W., Baer, R., Jones, F., &amp; Cavanagh, K. (2016). What is compassion and how can we measure it? A review of definitions and measures. </a:t>
            </a:r>
            <a:r>
              <a:rPr lang="en-AU" sz="1200" i="1" dirty="0">
                <a:cs typeface="Arial" panose="020B0604020202020204" pitchFamily="34" charset="0"/>
              </a:rPr>
              <a:t>Clinical psychology review</a:t>
            </a:r>
            <a:r>
              <a:rPr lang="en-AU" sz="1200" dirty="0">
                <a:cs typeface="Arial" panose="020B0604020202020204" pitchFamily="34" charset="0"/>
              </a:rPr>
              <a:t>, </a:t>
            </a:r>
            <a:r>
              <a:rPr lang="en-AU" sz="1200" i="1" dirty="0">
                <a:cs typeface="Arial" panose="020B0604020202020204" pitchFamily="34" charset="0"/>
              </a:rPr>
              <a:t>47</a:t>
            </a:r>
            <a:r>
              <a:rPr lang="en-AU" sz="1200" dirty="0">
                <a:cs typeface="Arial" panose="020B0604020202020204" pitchFamily="34" charset="0"/>
              </a:rPr>
              <a:t>, 15-27.</a:t>
            </a:r>
          </a:p>
          <a:p>
            <a:pPr marL="0" indent="0">
              <a:buNone/>
            </a:pPr>
            <a:r>
              <a:rPr lang="en-AU" sz="1200" dirty="0"/>
              <a:t>Van Der </a:t>
            </a:r>
            <a:r>
              <a:rPr lang="en-AU" sz="1200" dirty="0" err="1"/>
              <a:t>Cingel</a:t>
            </a:r>
            <a:r>
              <a:rPr lang="en-AU" sz="1200" dirty="0"/>
              <a:t>, M. (2009). Compassion and professional care: exploring the domain. </a:t>
            </a:r>
            <a:r>
              <a:rPr lang="en-AU" sz="1200" i="1" dirty="0"/>
              <a:t>Nursing Philosophy</a:t>
            </a:r>
            <a:r>
              <a:rPr lang="en-AU" sz="1200" dirty="0"/>
              <a:t>, </a:t>
            </a:r>
            <a:r>
              <a:rPr lang="en-AU" sz="1200" i="1" dirty="0"/>
              <a:t>10</a:t>
            </a:r>
            <a:r>
              <a:rPr lang="en-AU" sz="1200" dirty="0"/>
              <a:t>(2), 124-136.</a:t>
            </a:r>
            <a:endParaRPr lang="en-AU" sz="1200" dirty="0">
              <a:cs typeface="Arial" panose="020B0604020202020204" pitchFamily="34" charset="0"/>
            </a:endParaRPr>
          </a:p>
          <a:p>
            <a:pPr marL="0" indent="0">
              <a:buNone/>
            </a:pPr>
            <a:r>
              <a:rPr lang="en-AU" sz="1200" dirty="0">
                <a:cs typeface="Arial" panose="020B0604020202020204" pitchFamily="34" charset="0"/>
              </a:rPr>
              <a:t>Von </a:t>
            </a:r>
            <a:r>
              <a:rPr lang="en-AU" sz="1200" dirty="0" err="1">
                <a:cs typeface="Arial" panose="020B0604020202020204" pitchFamily="34" charset="0"/>
              </a:rPr>
              <a:t>Dietze</a:t>
            </a:r>
            <a:r>
              <a:rPr lang="en-AU" sz="1200" dirty="0">
                <a:cs typeface="Arial" panose="020B0604020202020204" pitchFamily="34" charset="0"/>
              </a:rPr>
              <a:t>, E., &amp; Orb, A. (2000). Compassionate care: a moral dimension of nursing. </a:t>
            </a:r>
            <a:r>
              <a:rPr lang="en-AU" sz="1200" i="1" dirty="0">
                <a:cs typeface="Arial" panose="020B0604020202020204" pitchFamily="34" charset="0"/>
              </a:rPr>
              <a:t>Nursing Inquiry</a:t>
            </a:r>
            <a:r>
              <a:rPr lang="en-AU" sz="1200" dirty="0">
                <a:cs typeface="Arial" panose="020B0604020202020204" pitchFamily="34" charset="0"/>
              </a:rPr>
              <a:t>, </a:t>
            </a:r>
            <a:r>
              <a:rPr lang="en-AU" sz="1200" i="1" dirty="0">
                <a:cs typeface="Arial" panose="020B0604020202020204" pitchFamily="34" charset="0"/>
              </a:rPr>
              <a:t>7</a:t>
            </a:r>
            <a:r>
              <a:rPr lang="en-AU" sz="1200" dirty="0">
                <a:cs typeface="Arial" panose="020B0604020202020204" pitchFamily="34" charset="0"/>
              </a:rPr>
              <a:t>(3), 166-174</a:t>
            </a:r>
            <a:r>
              <a:rPr lang="en-AU" sz="1200" dirty="0">
                <a:latin typeface="Arial" panose="020B0604020202020204" pitchFamily="34" charset="0"/>
                <a:cs typeface="Arial" panose="020B0604020202020204" pitchFamily="34" charset="0"/>
              </a:rPr>
              <a:t>.</a:t>
            </a:r>
          </a:p>
          <a:p>
            <a:pPr marL="0" indent="0">
              <a:buNone/>
            </a:pPr>
            <a:r>
              <a:rPr lang="en-AU" sz="1200" dirty="0"/>
              <a:t>Weng, H.Y., Fox, A.S., </a:t>
            </a:r>
            <a:r>
              <a:rPr lang="en-AU" sz="1200" dirty="0" err="1"/>
              <a:t>Shackman</a:t>
            </a:r>
            <a:r>
              <a:rPr lang="en-AU" sz="1200" dirty="0"/>
              <a:t>, A.J., </a:t>
            </a:r>
            <a:r>
              <a:rPr lang="en-AU" sz="1200" dirty="0" err="1"/>
              <a:t>Stodola</a:t>
            </a:r>
            <a:r>
              <a:rPr lang="en-AU" sz="1200" dirty="0"/>
              <a:t>, D.E., Caldwell, J.Z., Olson, M.C., Rogers, G.M. and Davidson, R.J., (2013). Compassion training alters altruism and neural responses to suffering. </a:t>
            </a:r>
            <a:r>
              <a:rPr lang="en-AU" sz="1200" i="1" dirty="0"/>
              <a:t>Psychological science</a:t>
            </a:r>
            <a:r>
              <a:rPr lang="en-AU" sz="1200" dirty="0"/>
              <a:t>, </a:t>
            </a:r>
            <a:r>
              <a:rPr lang="en-AU" sz="1200" i="1" dirty="0"/>
              <a:t>24</a:t>
            </a:r>
            <a:r>
              <a:rPr lang="en-AU" sz="1200" dirty="0"/>
              <a:t>(7), pp.1171-1180.</a:t>
            </a:r>
          </a:p>
          <a:p>
            <a:pPr marL="0" indent="0">
              <a:buNone/>
            </a:pPr>
            <a:endParaRPr lang="en-AU" sz="1000" dirty="0">
              <a:latin typeface="Arial" panose="020B0604020202020204" pitchFamily="34" charset="0"/>
              <a:cs typeface="Arial" panose="020B0604020202020204" pitchFamily="34" charset="0"/>
            </a:endParaRPr>
          </a:p>
          <a:p>
            <a:pPr marL="0" indent="0">
              <a:buNone/>
            </a:pPr>
            <a:endParaRPr lang="en-AU" dirty="0">
              <a:cs typeface="Arial" panose="020B0604020202020204" pitchFamily="34" charset="0"/>
            </a:endParaRPr>
          </a:p>
          <a:p>
            <a:pPr marL="0" indent="0">
              <a:buNone/>
            </a:pPr>
            <a:endParaRPr lang="en-AU" dirty="0">
              <a:cs typeface="Arial" panose="020B0604020202020204" pitchFamily="34" charset="0"/>
            </a:endParaRPr>
          </a:p>
          <a:p>
            <a:endParaRPr lang="en-AU" sz="825" dirty="0"/>
          </a:p>
        </p:txBody>
      </p:sp>
      <p:sp>
        <p:nvSpPr>
          <p:cNvPr id="3" name="Title 2"/>
          <p:cNvSpPr>
            <a:spLocks noGrp="1"/>
          </p:cNvSpPr>
          <p:nvPr>
            <p:ph type="title"/>
          </p:nvPr>
        </p:nvSpPr>
        <p:spPr>
          <a:xfrm>
            <a:off x="509047" y="631596"/>
            <a:ext cx="9701753" cy="1132024"/>
          </a:xfrm>
        </p:spPr>
        <p:txBody>
          <a:bodyPr>
            <a:noAutofit/>
          </a:bodyPr>
          <a:lstStyle/>
          <a:p>
            <a:r>
              <a:rPr lang="en-AU" sz="2800" dirty="0">
                <a:cs typeface="Arial" panose="020B0604020202020204" pitchFamily="34" charset="0"/>
              </a:rPr>
              <a:t>References cont’d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723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9047" y="1074950"/>
            <a:ext cx="11173906" cy="5391838"/>
          </a:xfrm>
        </p:spPr>
        <p:txBody>
          <a:bodyPr>
            <a:noAutofit/>
          </a:bodyPr>
          <a:lstStyle/>
          <a:p>
            <a:pPr marL="0" indent="0">
              <a:buNone/>
            </a:pPr>
            <a:endParaRPr lang="en-AU" sz="1000" dirty="0">
              <a:latin typeface="Arial" panose="020B0604020202020204" pitchFamily="34" charset="0"/>
              <a:cs typeface="Arial" panose="020B0604020202020204" pitchFamily="34" charset="0"/>
            </a:endParaRPr>
          </a:p>
          <a:p>
            <a:pPr marL="0" indent="0">
              <a:buNone/>
            </a:pPr>
            <a:endParaRPr lang="en-AU" dirty="0">
              <a:cs typeface="Arial" panose="020B0604020202020204" pitchFamily="34" charset="0"/>
            </a:endParaRPr>
          </a:p>
          <a:p>
            <a:pPr marL="0" indent="0">
              <a:buNone/>
            </a:pPr>
            <a:endParaRPr lang="en-AU" dirty="0">
              <a:cs typeface="Arial" panose="020B0604020202020204" pitchFamily="34" charset="0"/>
            </a:endParaRPr>
          </a:p>
          <a:p>
            <a:pPr marL="0" indent="0">
              <a:buNone/>
            </a:pPr>
            <a:endParaRPr lang="en-AU" sz="825" dirty="0"/>
          </a:p>
          <a:p>
            <a:pPr marL="0" indent="0">
              <a:buNone/>
            </a:pPr>
            <a:endParaRPr lang="en-AU" sz="825" dirty="0"/>
          </a:p>
          <a:p>
            <a:pPr marL="0" indent="0">
              <a:buNone/>
            </a:pPr>
            <a:endParaRPr lang="en-AU" sz="825" dirty="0"/>
          </a:p>
          <a:p>
            <a:pPr marL="0" indent="0">
              <a:buNone/>
            </a:pPr>
            <a:endParaRPr lang="en-AU" sz="825" dirty="0"/>
          </a:p>
          <a:p>
            <a:pPr marL="0" indent="0">
              <a:buNone/>
            </a:pPr>
            <a:r>
              <a:rPr lang="en-AU" sz="825" dirty="0"/>
              <a:t>		</a:t>
            </a:r>
            <a:r>
              <a:rPr lang="en-AU" sz="2800" b="1" dirty="0"/>
              <a:t>Contact</a:t>
            </a:r>
          </a:p>
          <a:p>
            <a:pPr marL="0" indent="0">
              <a:buNone/>
            </a:pPr>
            <a:r>
              <a:rPr lang="en-AU" sz="2800" b="1" dirty="0"/>
              <a:t>		</a:t>
            </a:r>
            <a:r>
              <a:rPr lang="en-AU" sz="2800" dirty="0"/>
              <a:t>Debbie.Ling@monash.edu</a:t>
            </a:r>
          </a:p>
          <a:p>
            <a:pPr marL="0" indent="0">
              <a:buNone/>
            </a:pPr>
            <a:r>
              <a:rPr lang="en-AU" sz="2800" dirty="0"/>
              <a:t>		Mob: +</a:t>
            </a:r>
            <a:r>
              <a:rPr lang="en-AU" sz="2800"/>
              <a:t>61 4 1811 8853</a:t>
            </a:r>
            <a:endParaRPr lang="en-AU" sz="2800" dirty="0"/>
          </a:p>
          <a:p>
            <a:pPr marL="0" indent="0">
              <a:buNone/>
            </a:pPr>
            <a:endParaRPr lang="en-AU" sz="2400" dirty="0"/>
          </a:p>
          <a:p>
            <a:pPr marL="0" indent="0">
              <a:buNone/>
            </a:pPr>
            <a:endParaRPr lang="en-AU" sz="2400" dirty="0"/>
          </a:p>
          <a:p>
            <a:pPr marL="0" indent="0">
              <a:buNone/>
            </a:pPr>
            <a:r>
              <a:rPr lang="en-AU" sz="2400" dirty="0"/>
              <a:t>		</a:t>
            </a:r>
          </a:p>
        </p:txBody>
      </p:sp>
      <p:sp>
        <p:nvSpPr>
          <p:cNvPr id="3" name="Title 2"/>
          <p:cNvSpPr>
            <a:spLocks noGrp="1"/>
          </p:cNvSpPr>
          <p:nvPr>
            <p:ph type="title"/>
          </p:nvPr>
        </p:nvSpPr>
        <p:spPr>
          <a:xfrm>
            <a:off x="509047" y="631596"/>
            <a:ext cx="9701753" cy="1132024"/>
          </a:xfrm>
        </p:spPr>
        <p:txBody>
          <a:bodyPr>
            <a:noAutofit/>
          </a:bodyPr>
          <a:lstStyle/>
          <a:p>
            <a:r>
              <a:rPr lang="en-AU" sz="3200" dirty="0">
                <a:cs typeface="Arial" panose="020B0604020202020204" pitchFamily="34" charset="0"/>
              </a:rPr>
              <a:t>Questions and Answers?</a:t>
            </a:r>
          </a:p>
        </p:txBody>
      </p:sp>
      <p:pic>
        <p:nvPicPr>
          <p:cNvPr id="4" name="Picture 3"/>
          <p:cNvPicPr>
            <a:picLocks noChangeAspect="1"/>
          </p:cNvPicPr>
          <p:nvPr/>
        </p:nvPicPr>
        <p:blipFill>
          <a:blip r:embed="rId2"/>
          <a:stretch>
            <a:fillRect/>
          </a:stretch>
        </p:blipFill>
        <p:spPr>
          <a:xfrm>
            <a:off x="7629236" y="1551709"/>
            <a:ext cx="2752437" cy="350058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32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8158" y="1395168"/>
            <a:ext cx="10529740" cy="4605583"/>
          </a:xfrm>
        </p:spPr>
        <p:txBody>
          <a:bodyPr>
            <a:normAutofit/>
          </a:bodyPr>
          <a:lstStyle/>
          <a:p>
            <a:pPr marL="0" lvl="1" indent="0">
              <a:buClr>
                <a:schemeClr val="accent3"/>
              </a:buClr>
              <a:buSzPct val="95000"/>
              <a:buNone/>
            </a:pPr>
            <a:endParaRPr lang="en-US" dirty="0">
              <a:latin typeface="Arial" panose="020B0604020202020204" pitchFamily="34" charset="0"/>
              <a:cs typeface="Arial" panose="020B0604020202020204" pitchFamily="34" charset="0"/>
            </a:endParaRPr>
          </a:p>
          <a:p>
            <a:pPr marL="514350" lvl="1" indent="-514350">
              <a:buClr>
                <a:schemeClr val="accent3"/>
              </a:buClr>
              <a:buSzPct val="95000"/>
              <a:buAutoNum type="arabicPeriod"/>
            </a:pPr>
            <a:r>
              <a:rPr lang="en-US" sz="2400" dirty="0">
                <a:cs typeface="Arial" panose="020B0604020202020204" pitchFamily="34" charset="0"/>
              </a:rPr>
              <a:t>A positive state of mind, leads to feelings of warmth, concern, reward and affiliation </a:t>
            </a:r>
            <a:r>
              <a:rPr lang="en-US" sz="1800" dirty="0">
                <a:cs typeface="Arial" panose="020B0604020202020204" pitchFamily="34" charset="0"/>
              </a:rPr>
              <a:t>(</a:t>
            </a:r>
            <a:r>
              <a:rPr lang="en-US" sz="1800" dirty="0" err="1">
                <a:cs typeface="Arial" panose="020B0604020202020204" pitchFamily="34" charset="0"/>
              </a:rPr>
              <a:t>Klimecki</a:t>
            </a:r>
            <a:r>
              <a:rPr lang="en-US" sz="1800" dirty="0">
                <a:cs typeface="Arial" panose="020B0604020202020204" pitchFamily="34" charset="0"/>
              </a:rPr>
              <a:t> et al. 2013; </a:t>
            </a:r>
            <a:r>
              <a:rPr lang="en-US" sz="1800" dirty="0" err="1">
                <a:cs typeface="Arial" panose="020B0604020202020204" pitchFamily="34" charset="0"/>
              </a:rPr>
              <a:t>Preckel</a:t>
            </a:r>
            <a:r>
              <a:rPr lang="en-US" sz="1800" dirty="0">
                <a:cs typeface="Arial" panose="020B0604020202020204" pitchFamily="34" charset="0"/>
              </a:rPr>
              <a:t> et al. 2018)</a:t>
            </a:r>
          </a:p>
          <a:p>
            <a:pPr marL="514350" lvl="1" indent="-514350">
              <a:buClr>
                <a:schemeClr val="accent3"/>
              </a:buClr>
              <a:buSzPct val="95000"/>
              <a:buAutoNum type="arabicPeriod"/>
            </a:pPr>
            <a:endParaRPr lang="en-US" sz="2400" dirty="0">
              <a:latin typeface="Arial" panose="020B0604020202020204" pitchFamily="34" charset="0"/>
              <a:cs typeface="Arial" panose="020B0604020202020204" pitchFamily="34" charset="0"/>
            </a:endParaRPr>
          </a:p>
          <a:p>
            <a:pPr marL="514350" lvl="1" indent="-514350">
              <a:buClr>
                <a:schemeClr val="accent3"/>
              </a:buClr>
              <a:buSzPct val="95000"/>
              <a:buAutoNum type="arabicPeriod"/>
            </a:pPr>
            <a:r>
              <a:rPr lang="en-US" sz="2400" dirty="0">
                <a:cs typeface="Arial" panose="020B0604020202020204" pitchFamily="34" charset="0"/>
              </a:rPr>
              <a:t>Compassion can be trained </a:t>
            </a:r>
            <a:r>
              <a:rPr lang="en-US" sz="1800" dirty="0">
                <a:cs typeface="Arial" panose="020B0604020202020204" pitchFamily="34" charset="0"/>
              </a:rPr>
              <a:t>(</a:t>
            </a:r>
            <a:r>
              <a:rPr lang="en-US" sz="1800" dirty="0" err="1">
                <a:cs typeface="Arial" panose="020B0604020202020204" pitchFamily="34" charset="0"/>
              </a:rPr>
              <a:t>Leiberg</a:t>
            </a:r>
            <a:r>
              <a:rPr lang="en-US" sz="1800" dirty="0">
                <a:cs typeface="Arial" panose="020B0604020202020204" pitchFamily="34" charset="0"/>
              </a:rPr>
              <a:t> et al. 2011, Weng et al. 2013)</a:t>
            </a:r>
          </a:p>
          <a:p>
            <a:pPr marL="514350" lvl="1" indent="-514350">
              <a:buClr>
                <a:schemeClr val="accent3"/>
              </a:buClr>
              <a:buSzPct val="95000"/>
              <a:buAutoNum type="arabicPeriod"/>
            </a:pPr>
            <a:endParaRPr lang="en-US" sz="2400" dirty="0">
              <a:latin typeface="Arial" panose="020B0604020202020204" pitchFamily="34" charset="0"/>
              <a:cs typeface="Arial" panose="020B0604020202020204" pitchFamily="34" charset="0"/>
            </a:endParaRPr>
          </a:p>
          <a:p>
            <a:pPr marL="514350" lvl="1" indent="-514350">
              <a:buClr>
                <a:schemeClr val="accent3"/>
              </a:buClr>
              <a:buSzPct val="95000"/>
              <a:buAutoNum type="arabicPeriod"/>
            </a:pPr>
            <a:r>
              <a:rPr lang="en-US" sz="2400" dirty="0">
                <a:cs typeface="Arial" panose="020B0604020202020204" pitchFamily="34" charset="0"/>
              </a:rPr>
              <a:t>Compassion leads to a range of prosocial outcomes including increased caring behaviors, social connectedness, altruism </a:t>
            </a:r>
            <a:r>
              <a:rPr lang="en-US" sz="1800" dirty="0">
                <a:cs typeface="Arial" panose="020B0604020202020204" pitchFamily="34" charset="0"/>
              </a:rPr>
              <a:t>(Hofmann et al. 2011; </a:t>
            </a:r>
            <a:r>
              <a:rPr lang="en-US" sz="1800" dirty="0" err="1">
                <a:cs typeface="Arial" panose="020B0604020202020204" pitchFamily="34" charset="0"/>
              </a:rPr>
              <a:t>Mayseless</a:t>
            </a:r>
            <a:r>
              <a:rPr lang="en-US" sz="1800" dirty="0">
                <a:cs typeface="Arial" panose="020B0604020202020204" pitchFamily="34" charset="0"/>
              </a:rPr>
              <a:t> 2011; Preston 2013)</a:t>
            </a:r>
          </a:p>
          <a:p>
            <a:pPr marL="514350" lvl="1" indent="-514350">
              <a:buClr>
                <a:schemeClr val="accent3"/>
              </a:buClr>
              <a:buSzPct val="95000"/>
              <a:buAutoNum type="arabicPeriod"/>
            </a:pPr>
            <a:endParaRPr lang="en-US" sz="3000" dirty="0">
              <a:cs typeface="Arial" panose="020B0604020202020204" pitchFamily="34" charset="0"/>
            </a:endParaRPr>
          </a:p>
          <a:p>
            <a:pPr marL="514350" lvl="1" indent="-514350">
              <a:buClr>
                <a:schemeClr val="accent3"/>
              </a:buClr>
              <a:buSzPct val="95000"/>
              <a:buFont typeface="Arial" panose="020B0604020202020204" pitchFamily="34" charset="0"/>
              <a:buAutoNum type="arabicPeriod"/>
            </a:pPr>
            <a:r>
              <a:rPr lang="en-US" sz="2400" dirty="0">
                <a:cs typeface="Arial" panose="020B0604020202020204" pitchFamily="34" charset="0"/>
              </a:rPr>
              <a:t>Compassion improves healthcare worker well-being </a:t>
            </a:r>
            <a:r>
              <a:rPr lang="en-US" sz="1800" dirty="0">
                <a:cs typeface="Arial" panose="020B0604020202020204" pitchFamily="34" charset="0"/>
              </a:rPr>
              <a:t>(Fredrickson et al. 2013; </a:t>
            </a:r>
            <a:r>
              <a:rPr lang="en-US" sz="1800" dirty="0" err="1">
                <a:cs typeface="Arial" panose="020B0604020202020204" pitchFamily="34" charset="0"/>
              </a:rPr>
              <a:t>Klimecki</a:t>
            </a:r>
            <a:r>
              <a:rPr lang="en-US" sz="1800" dirty="0">
                <a:cs typeface="Arial" panose="020B0604020202020204" pitchFamily="34" charset="0"/>
              </a:rPr>
              <a:t> et al. 2013)</a:t>
            </a:r>
          </a:p>
          <a:p>
            <a:pPr marL="514350" lvl="1" indent="-514350">
              <a:buClr>
                <a:schemeClr val="accent3"/>
              </a:buClr>
              <a:buSzPct val="95000"/>
              <a:buAutoNum type="arabicPeriod"/>
            </a:pPr>
            <a:endParaRPr lang="en-US" sz="3000" dirty="0">
              <a:latin typeface="Arial" panose="020B0604020202020204" pitchFamily="34" charset="0"/>
              <a:cs typeface="Arial" panose="020B0604020202020204" pitchFamily="34" charset="0"/>
            </a:endParaRPr>
          </a:p>
          <a:p>
            <a:pPr marL="514350" lvl="1" indent="-514350">
              <a:buClr>
                <a:schemeClr val="accent3"/>
              </a:buClr>
              <a:buSzPct val="95000"/>
              <a:buAutoNum type="arabicPeriod"/>
            </a:pPr>
            <a:endParaRPr lang="en-US" sz="3000" dirty="0">
              <a:latin typeface="Arial" panose="020B0604020202020204" pitchFamily="34" charset="0"/>
              <a:cs typeface="Arial" panose="020B0604020202020204" pitchFamily="34" charset="0"/>
            </a:endParaRPr>
          </a:p>
          <a:p>
            <a:pPr marL="205740" lvl="1" indent="-205740">
              <a:buClr>
                <a:schemeClr val="accent3"/>
              </a:buClr>
              <a:buSzPct val="95000"/>
            </a:pPr>
            <a:endParaRPr lang="en-US" sz="30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a:p>
            <a:pPr marL="294894" lvl="1" indent="0">
              <a:buNone/>
            </a:pPr>
            <a:endParaRPr lang="en-US" sz="30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688158" y="857249"/>
            <a:ext cx="9522643" cy="641022"/>
          </a:xfrm>
        </p:spPr>
        <p:txBody>
          <a:bodyPr>
            <a:noAutofit/>
          </a:bodyPr>
          <a:lstStyle/>
          <a:p>
            <a:r>
              <a:rPr lang="en-US" sz="3200" dirty="0">
                <a:cs typeface="Arial" panose="020B0604020202020204" pitchFamily="34" charset="0"/>
              </a:rPr>
              <a:t>Compassion research in the last 2 decades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690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3889" y="1366888"/>
            <a:ext cx="11237893" cy="4605583"/>
          </a:xfrm>
        </p:spPr>
        <p:txBody>
          <a:bodyPr>
            <a:normAutofit/>
          </a:bodyPr>
          <a:lstStyle/>
          <a:p>
            <a:pPr marL="0" lvl="1" indent="0">
              <a:buClr>
                <a:schemeClr val="accent3"/>
              </a:buClr>
              <a:buSzPct val="95000"/>
              <a:buNone/>
            </a:pPr>
            <a:endParaRPr lang="en-US" dirty="0">
              <a:latin typeface="Arial" panose="020B0604020202020204" pitchFamily="34" charset="0"/>
              <a:cs typeface="Arial" panose="020B0604020202020204" pitchFamily="34" charset="0"/>
            </a:endParaRPr>
          </a:p>
          <a:p>
            <a:pPr marL="0" lvl="1" indent="0">
              <a:buClr>
                <a:schemeClr val="accent3"/>
              </a:buClr>
              <a:buSzPct val="95000"/>
              <a:buNone/>
            </a:pPr>
            <a:endParaRPr lang="en-US" sz="2400" dirty="0">
              <a:cs typeface="Arial" panose="020B0604020202020204" pitchFamily="34" charset="0"/>
            </a:endParaRPr>
          </a:p>
          <a:p>
            <a:pPr marL="0" lvl="1" indent="0">
              <a:buClr>
                <a:schemeClr val="accent3"/>
              </a:buClr>
              <a:buSzPct val="95000"/>
              <a:buNone/>
            </a:pPr>
            <a:r>
              <a:rPr lang="en-US" sz="2400" dirty="0">
                <a:cs typeface="Arial" panose="020B0604020202020204" pitchFamily="34" charset="0"/>
              </a:rPr>
              <a:t>5.    Compassion leads to less stress in the caregiver </a:t>
            </a:r>
            <a:r>
              <a:rPr lang="en-US" sz="1800" dirty="0">
                <a:cs typeface="Arial" panose="020B0604020202020204" pitchFamily="34" charset="0"/>
              </a:rPr>
              <a:t>(Dahl, Lutz &amp; Davidson 2015)</a:t>
            </a:r>
          </a:p>
          <a:p>
            <a:pPr marL="0" lvl="1" indent="0">
              <a:buClr>
                <a:schemeClr val="accent3"/>
              </a:buClr>
              <a:buSzPct val="95000"/>
              <a:buNone/>
            </a:pPr>
            <a:endParaRPr lang="en-US" sz="2400" dirty="0">
              <a:cs typeface="Arial" panose="020B0604020202020204" pitchFamily="34" charset="0"/>
            </a:endParaRPr>
          </a:p>
          <a:p>
            <a:pPr marL="457200" lvl="1" indent="-457200">
              <a:buClr>
                <a:schemeClr val="accent3"/>
              </a:buClr>
              <a:buSzPct val="95000"/>
              <a:buAutoNum type="arabicPeriod" startAt="6"/>
            </a:pPr>
            <a:r>
              <a:rPr lang="en-US" sz="2400" dirty="0">
                <a:cs typeface="Arial" panose="020B0604020202020204" pitchFamily="34" charset="0"/>
              </a:rPr>
              <a:t> Compassion has a positive impact on those who witness and receive it </a:t>
            </a:r>
            <a:r>
              <a:rPr lang="en-US" sz="1800" dirty="0">
                <a:cs typeface="Arial" panose="020B0604020202020204" pitchFamily="34" charset="0"/>
              </a:rPr>
              <a:t>(</a:t>
            </a:r>
            <a:r>
              <a:rPr lang="en-US" sz="1800" dirty="0" err="1">
                <a:cs typeface="Arial" panose="020B0604020202020204" pitchFamily="34" charset="0"/>
              </a:rPr>
              <a:t>Kanov</a:t>
            </a:r>
            <a:r>
              <a:rPr lang="en-US" sz="1800" dirty="0">
                <a:cs typeface="Arial" panose="020B0604020202020204" pitchFamily="34" charset="0"/>
              </a:rPr>
              <a:t> et al. 2004)</a:t>
            </a:r>
          </a:p>
          <a:p>
            <a:pPr marL="342900" lvl="1" indent="-342900">
              <a:buClr>
                <a:schemeClr val="accent3"/>
              </a:buClr>
              <a:buSzPct val="95000"/>
              <a:buAutoNum type="arabicPeriod" startAt="6"/>
            </a:pPr>
            <a:endParaRPr lang="en-US" sz="1800" dirty="0">
              <a:cs typeface="Arial" panose="020B0604020202020204" pitchFamily="34" charset="0"/>
            </a:endParaRPr>
          </a:p>
          <a:p>
            <a:pPr marL="342900" lvl="1" indent="-342900">
              <a:buClr>
                <a:schemeClr val="accent3"/>
              </a:buClr>
              <a:buSzPct val="95000"/>
              <a:buAutoNum type="arabicPeriod" startAt="6"/>
            </a:pPr>
            <a:r>
              <a:rPr lang="en-US" sz="2400" dirty="0">
                <a:cs typeface="Arial" panose="020B0604020202020204" pitchFamily="34" charset="0"/>
              </a:rPr>
              <a:t>   Compassion reduces the desire to punish the other </a:t>
            </a:r>
            <a:r>
              <a:rPr lang="en-US" sz="1800" dirty="0">
                <a:cs typeface="Arial" panose="020B0604020202020204" pitchFamily="34" charset="0"/>
              </a:rPr>
              <a:t>(Condon &amp; De Steno 2011)</a:t>
            </a:r>
          </a:p>
          <a:p>
            <a:pPr marL="0" lvl="1" indent="0">
              <a:buClr>
                <a:schemeClr val="accent3"/>
              </a:buClr>
              <a:buSzPct val="95000"/>
              <a:buNone/>
            </a:pPr>
            <a:endParaRPr lang="en-US" sz="2400" dirty="0">
              <a:cs typeface="Arial" panose="020B0604020202020204" pitchFamily="34" charset="0"/>
            </a:endParaRPr>
          </a:p>
          <a:p>
            <a:pPr marL="0" lvl="1" indent="0">
              <a:buClr>
                <a:schemeClr val="accent3"/>
              </a:buClr>
              <a:buSzPct val="95000"/>
              <a:buNone/>
            </a:pPr>
            <a:r>
              <a:rPr lang="en-US" sz="2400" dirty="0">
                <a:cs typeface="Arial" panose="020B0604020202020204" pitchFamily="34" charset="0"/>
              </a:rPr>
              <a:t>8.     Compassion and empathy use different neural pathways </a:t>
            </a:r>
            <a:r>
              <a:rPr lang="en-US" sz="1800" dirty="0">
                <a:cs typeface="Arial" panose="020B0604020202020204" pitchFamily="34" charset="0"/>
              </a:rPr>
              <a:t>(</a:t>
            </a:r>
            <a:r>
              <a:rPr lang="en-US" sz="1800" dirty="0" err="1">
                <a:cs typeface="Arial" panose="020B0604020202020204" pitchFamily="34" charset="0"/>
              </a:rPr>
              <a:t>Klimecki</a:t>
            </a:r>
            <a:r>
              <a:rPr lang="en-US" sz="1800" dirty="0">
                <a:cs typeface="Arial" panose="020B0604020202020204" pitchFamily="34" charset="0"/>
              </a:rPr>
              <a:t> et al. 2013)</a:t>
            </a:r>
          </a:p>
          <a:p>
            <a:pPr marL="101203" lvl="2" indent="0">
              <a:buClr>
                <a:schemeClr val="accent3"/>
              </a:buClr>
              <a:buSzPct val="95000"/>
              <a:buNone/>
            </a:pPr>
            <a:endParaRPr lang="en-US" sz="2800" dirty="0">
              <a:cs typeface="Arial" panose="020B0604020202020204" pitchFamily="34" charset="0"/>
            </a:endParaRPr>
          </a:p>
          <a:p>
            <a:pPr marL="514350" lvl="1" indent="-514350">
              <a:buClr>
                <a:schemeClr val="accent3"/>
              </a:buClr>
              <a:buSzPct val="95000"/>
              <a:buAutoNum type="arabicPeriod"/>
            </a:pPr>
            <a:endParaRPr lang="en-US" sz="2800" dirty="0">
              <a:cs typeface="Arial" panose="020B0604020202020204" pitchFamily="34" charset="0"/>
            </a:endParaRPr>
          </a:p>
          <a:p>
            <a:pPr marL="205740" lvl="1" indent="-205740">
              <a:buClr>
                <a:schemeClr val="accent3"/>
              </a:buClr>
              <a:buSzPct val="95000"/>
            </a:pPr>
            <a:endParaRPr lang="en-US" sz="30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a:p>
            <a:pPr marL="294894" lvl="1" indent="0">
              <a:buNone/>
            </a:pPr>
            <a:endParaRPr lang="en-US" sz="30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593889" y="707010"/>
            <a:ext cx="10572875" cy="791262"/>
          </a:xfrm>
        </p:spPr>
        <p:txBody>
          <a:bodyPr>
            <a:noAutofit/>
          </a:bodyPr>
          <a:lstStyle/>
          <a:p>
            <a:r>
              <a:rPr lang="en-US" sz="3200">
                <a:cs typeface="Arial" panose="020B0604020202020204" pitchFamily="34" charset="0"/>
              </a:rPr>
              <a:t>Compassion research in </a:t>
            </a:r>
            <a:r>
              <a:rPr lang="en-US" sz="3200" dirty="0">
                <a:cs typeface="Arial" panose="020B0604020202020204" pitchFamily="34" charset="0"/>
              </a:rPr>
              <a:t>the last 2 decades cont’d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45745"/>
          </a:xfrm>
          <a:prstGeom prst="rect">
            <a:avLst/>
          </a:prstGeom>
        </p:spPr>
      </p:pic>
    </p:spTree>
    <p:extLst>
      <p:ext uri="{BB962C8B-B14F-4D97-AF65-F5344CB8AC3E}">
        <p14:creationId xmlns:p14="http://schemas.microsoft.com/office/powerpoint/2010/main" val="354501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AU" sz="3200" dirty="0"/>
              <a:t>Common humanity is the perspective that enables compassion for all others</a:t>
            </a:r>
          </a:p>
        </p:txBody>
      </p:sp>
      <p:sp>
        <p:nvSpPr>
          <p:cNvPr id="14" name="Content Placeholder 13"/>
          <p:cNvSpPr>
            <a:spLocks noGrp="1"/>
          </p:cNvSpPr>
          <p:nvPr>
            <p:ph idx="1"/>
          </p:nvPr>
        </p:nvSpPr>
        <p:spPr>
          <a:xfrm>
            <a:off x="575733" y="1431635"/>
            <a:ext cx="11040533" cy="5125785"/>
          </a:xfrm>
        </p:spPr>
        <p:txBody>
          <a:bodyPr/>
          <a:lstStyle/>
          <a:p>
            <a:pPr marL="0" indent="0">
              <a:buNone/>
            </a:pPr>
            <a:endParaRPr lang="en-AU" sz="2400" dirty="0"/>
          </a:p>
          <a:p>
            <a:pPr marL="0" indent="0">
              <a:buNone/>
            </a:pPr>
            <a:r>
              <a:rPr lang="en-AU" sz="2400" dirty="0"/>
              <a:t>Common humanity has been proposed to be the prerequisite for unbiased universal compassion </a:t>
            </a:r>
            <a:r>
              <a:rPr lang="en-AU" sz="1800" dirty="0"/>
              <a:t>(Blum 1980; </a:t>
            </a:r>
            <a:r>
              <a:rPr lang="en-AU" sz="1800" dirty="0" err="1"/>
              <a:t>Cassell</a:t>
            </a:r>
            <a:r>
              <a:rPr lang="en-AU" sz="1800" dirty="0"/>
              <a:t>, 2009; Ling et al. 2018; Nussbaum, 1996).</a:t>
            </a:r>
            <a:endParaRPr lang="en-AU" sz="1800" baseline="30000" dirty="0"/>
          </a:p>
          <a:p>
            <a:pPr marL="0" indent="0">
              <a:buNone/>
            </a:pPr>
            <a:endParaRPr lang="en-AU" sz="2400" dirty="0"/>
          </a:p>
          <a:p>
            <a:pPr marL="0" indent="0">
              <a:buNone/>
            </a:pPr>
            <a:r>
              <a:rPr lang="en-AU" sz="2400" dirty="0"/>
              <a:t>Common humanity recognises that all people have the same basic needs, wish to be happy and have the same human vulnerabilities e.g. can get sick.</a:t>
            </a:r>
          </a:p>
          <a:p>
            <a:pPr marL="0" indent="0">
              <a:buNone/>
            </a:pPr>
            <a:endParaRPr lang="en-AU" sz="2400" dirty="0"/>
          </a:p>
          <a:p>
            <a:pPr marL="0" indent="0">
              <a:buNone/>
            </a:pPr>
            <a:r>
              <a:rPr lang="en-AU" sz="2400" dirty="0"/>
              <a:t>Common humanity leads to an identification with the other, recognition that “Just like me, this person wishes to be happy and avoid suffering” (</a:t>
            </a:r>
            <a:r>
              <a:rPr lang="en-AU" sz="2400" dirty="0" err="1"/>
              <a:t>Jinpa</a:t>
            </a:r>
            <a:r>
              <a:rPr lang="en-AU" sz="2400" dirty="0"/>
              <a:t> 2016, p.159).</a:t>
            </a:r>
          </a:p>
          <a:p>
            <a:pPr marL="0" indent="0">
              <a:buNone/>
            </a:pPr>
            <a:endParaRPr lang="en-AU" sz="2800" dirty="0"/>
          </a:p>
          <a:p>
            <a:pPr marL="0" indent="0">
              <a:buNone/>
            </a:pPr>
            <a:endParaRPr lang="en-AU" sz="2400" dirty="0"/>
          </a:p>
          <a:p>
            <a:pPr marL="0" indent="0">
              <a:buNone/>
            </a:pPr>
            <a:endParaRPr lang="en-AU" sz="2400" baseline="30000" dirty="0"/>
          </a:p>
          <a:p>
            <a:endParaRPr lang="en-AU" sz="2000" baseline="30000" dirty="0"/>
          </a:p>
          <a:p>
            <a:pPr marL="0" indent="0">
              <a:lnSpc>
                <a:spcPct val="50000"/>
              </a:lnSpc>
              <a:buNone/>
            </a:pPr>
            <a:endParaRPr lang="en-AU" sz="1100" dirty="0"/>
          </a:p>
          <a:p>
            <a:pPr marL="0" indent="0">
              <a:lnSpc>
                <a:spcPct val="50000"/>
              </a:lnSpc>
              <a:buNone/>
            </a:pPr>
            <a:endParaRPr lang="en-AU" sz="1000" dirty="0"/>
          </a:p>
          <a:p>
            <a:pPr marL="0" indent="0">
              <a:buNone/>
            </a:pPr>
            <a:endParaRPr lang="en-AU" dirty="0"/>
          </a:p>
          <a:p>
            <a:pPr marL="0" indent="0">
              <a:lnSpc>
                <a:spcPct val="50000"/>
              </a:lnSpc>
              <a:buNone/>
            </a:pPr>
            <a:endParaRPr lang="en-AU" sz="1000" dirty="0"/>
          </a:p>
          <a:p>
            <a:pPr marL="0" indent="0">
              <a:buNone/>
            </a:pPr>
            <a:endParaRPr lang="en-AU" sz="1000" dirty="0"/>
          </a:p>
          <a:p>
            <a:pPr marL="0" indent="0">
              <a:buNone/>
            </a:pPr>
            <a:endParaRPr lang="en-AU" dirty="0"/>
          </a:p>
          <a:p>
            <a:pPr marL="0" indent="0">
              <a:buNone/>
            </a:pPr>
            <a:endParaRPr lang="en-AU" sz="2800" dirty="0"/>
          </a:p>
          <a:p>
            <a:pPr marL="0" indent="0">
              <a:buNone/>
            </a:pPr>
            <a:endParaRPr lang="en-AU" sz="2400" dirty="0"/>
          </a:p>
          <a:p>
            <a:pPr marL="0" indent="0">
              <a:buNone/>
            </a:pPr>
            <a:endParaRPr lang="en-AU" sz="2400" dirty="0"/>
          </a:p>
          <a:p>
            <a:pPr marL="0" indent="0">
              <a:buNone/>
            </a:pPr>
            <a:endParaRPr lang="en-AU" sz="2400" dirty="0"/>
          </a:p>
          <a:p>
            <a:pPr marL="0" indent="0">
              <a:buNone/>
            </a:pPr>
            <a:endParaRPr lang="en-AU"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38425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AU" sz="3200" dirty="0"/>
              <a:t>COVID has heightened common humanity</a:t>
            </a:r>
          </a:p>
        </p:txBody>
      </p:sp>
      <p:sp>
        <p:nvSpPr>
          <p:cNvPr id="14" name="Content Placeholder 13"/>
          <p:cNvSpPr>
            <a:spLocks noGrp="1"/>
          </p:cNvSpPr>
          <p:nvPr>
            <p:ph idx="1"/>
          </p:nvPr>
        </p:nvSpPr>
        <p:spPr>
          <a:xfrm>
            <a:off x="575733" y="1098731"/>
            <a:ext cx="11040533" cy="5059318"/>
          </a:xfrm>
        </p:spPr>
        <p:txBody>
          <a:bodyPr/>
          <a:lstStyle/>
          <a:p>
            <a:pPr marL="0" indent="0">
              <a:buNone/>
            </a:pPr>
            <a:endParaRPr lang="en-AU" sz="2400" dirty="0"/>
          </a:p>
          <a:p>
            <a:pPr marL="0" indent="0">
              <a:buNone/>
            </a:pPr>
            <a:r>
              <a:rPr lang="en-AU" sz="2400" dirty="0"/>
              <a:t>Anyone can get sick at any time, including healthcare workers.</a:t>
            </a:r>
          </a:p>
          <a:p>
            <a:pPr marL="0" indent="0">
              <a:buNone/>
            </a:pPr>
            <a:endParaRPr lang="en-AU" sz="2400" dirty="0"/>
          </a:p>
          <a:p>
            <a:pPr marL="0" indent="0">
              <a:buNone/>
            </a:pPr>
            <a:r>
              <a:rPr lang="en-AU" sz="2400" dirty="0"/>
              <a:t>Everyone is someone’s mother, father, son, daughter.</a:t>
            </a:r>
          </a:p>
          <a:p>
            <a:pPr marL="0" indent="0">
              <a:buNone/>
            </a:pPr>
            <a:endParaRPr lang="en-AU" sz="2400" dirty="0"/>
          </a:p>
          <a:p>
            <a:pPr marL="0" indent="0">
              <a:buNone/>
            </a:pPr>
            <a:r>
              <a:rPr lang="en-AU" sz="2400" dirty="0"/>
              <a:t>Common humanity is the most inclusive prosocial perspective to hold – all people become the in-group. </a:t>
            </a:r>
          </a:p>
          <a:p>
            <a:pPr marL="0" indent="0">
              <a:buNone/>
            </a:pPr>
            <a:endParaRPr lang="en-AU" sz="2400" dirty="0"/>
          </a:p>
          <a:p>
            <a:pPr marL="0" indent="0">
              <a:buNone/>
            </a:pPr>
            <a:r>
              <a:rPr lang="en-AU" sz="2400" dirty="0"/>
              <a:t>It’s a “we” instead of an “us” versus “them”.</a:t>
            </a:r>
          </a:p>
          <a:p>
            <a:pPr marL="514350" indent="-514350">
              <a:buAutoNum type="arabicPeriod"/>
            </a:pPr>
            <a:endParaRPr lang="en-AU" sz="2800" dirty="0"/>
          </a:p>
          <a:p>
            <a:pPr marL="0" indent="0">
              <a:buNone/>
            </a:pPr>
            <a:endParaRPr lang="en-AU" sz="2400" dirty="0"/>
          </a:p>
          <a:p>
            <a:pPr marL="0" indent="0">
              <a:buNone/>
            </a:pPr>
            <a:endParaRPr lang="en-AU" sz="2400" dirty="0"/>
          </a:p>
          <a:p>
            <a:pPr marL="0" indent="0">
              <a:buNone/>
            </a:pPr>
            <a:endParaRPr lang="en-AU" sz="2400" dirty="0"/>
          </a:p>
          <a:p>
            <a:pPr marL="0" indent="0">
              <a:buNone/>
            </a:pPr>
            <a:endParaRPr lang="en-AU" dirty="0"/>
          </a:p>
        </p:txBody>
      </p:sp>
      <p:pic>
        <p:nvPicPr>
          <p:cNvPr id="2" name="Picture 1"/>
          <p:cNvPicPr>
            <a:picLocks noChangeAspect="1"/>
          </p:cNvPicPr>
          <p:nvPr/>
        </p:nvPicPr>
        <p:blipFill>
          <a:blip r:embed="rId2"/>
          <a:stretch>
            <a:fillRect/>
          </a:stretch>
        </p:blipFill>
        <p:spPr>
          <a:xfrm>
            <a:off x="6918036" y="4228429"/>
            <a:ext cx="3630297" cy="163387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6764" y="1743011"/>
            <a:ext cx="2417982" cy="141384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5436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75734" y="554071"/>
            <a:ext cx="11040533" cy="563530"/>
          </a:xfrm>
        </p:spPr>
        <p:txBody>
          <a:bodyPr/>
          <a:lstStyle/>
          <a:p>
            <a:r>
              <a:rPr lang="en-AU" sz="2800" dirty="0"/>
              <a:t>Common humanity training content</a:t>
            </a:r>
          </a:p>
        </p:txBody>
      </p:sp>
      <p:sp>
        <p:nvSpPr>
          <p:cNvPr id="14" name="Content Placeholder 13"/>
          <p:cNvSpPr>
            <a:spLocks noGrp="1"/>
          </p:cNvSpPr>
          <p:nvPr>
            <p:ph idx="1"/>
          </p:nvPr>
        </p:nvSpPr>
        <p:spPr>
          <a:xfrm>
            <a:off x="575733" y="628073"/>
            <a:ext cx="11040533" cy="5974823"/>
          </a:xfrm>
        </p:spPr>
        <p:txBody>
          <a:bodyPr/>
          <a:lstStyle/>
          <a:p>
            <a:pPr marL="0" indent="0">
              <a:buNone/>
            </a:pPr>
            <a:endParaRPr lang="en-AU" sz="2400" dirty="0"/>
          </a:p>
          <a:p>
            <a:pPr marL="0" indent="0">
              <a:buNone/>
            </a:pPr>
            <a:r>
              <a:rPr lang="en-AU" sz="2200" dirty="0"/>
              <a:t>Education around humans are a social species, evolutionary benefit to cooperation, many animal species cooperate e.g. bees, ants, dolphins, elephants</a:t>
            </a:r>
          </a:p>
          <a:p>
            <a:pPr marL="0" indent="0">
              <a:buNone/>
            </a:pPr>
            <a:endParaRPr lang="en-AU" sz="2200" dirty="0"/>
          </a:p>
          <a:p>
            <a:pPr marL="0" indent="0">
              <a:buNone/>
            </a:pPr>
            <a:r>
              <a:rPr lang="en-AU" sz="2200" dirty="0"/>
              <a:t>Humans are born hardwired to connect to others – necessary for survival</a:t>
            </a:r>
          </a:p>
          <a:p>
            <a:pPr marL="0" indent="0">
              <a:buNone/>
            </a:pPr>
            <a:endParaRPr lang="en-AU" sz="2200" dirty="0"/>
          </a:p>
          <a:p>
            <a:pPr marL="0" indent="0">
              <a:buNone/>
            </a:pPr>
            <a:r>
              <a:rPr lang="en-AU" sz="2200" dirty="0"/>
              <a:t>Functioning societies require collaboration and working together towards mutual </a:t>
            </a:r>
            <a:r>
              <a:rPr lang="en-AU" sz="2400" dirty="0"/>
              <a:t>goals</a:t>
            </a:r>
          </a:p>
          <a:p>
            <a:endParaRPr lang="en-AU" sz="2400" dirty="0"/>
          </a:p>
          <a:p>
            <a:pPr marL="0" indent="0">
              <a:buNone/>
            </a:pPr>
            <a:endParaRPr lang="en-AU" sz="2400" dirty="0"/>
          </a:p>
          <a:p>
            <a:pPr marL="0" indent="0">
              <a:lnSpc>
                <a:spcPct val="50000"/>
              </a:lnSpc>
              <a:buNone/>
            </a:pPr>
            <a:endParaRPr lang="en-AU" sz="1200" dirty="0"/>
          </a:p>
          <a:p>
            <a:pPr marL="0" indent="0">
              <a:lnSpc>
                <a:spcPct val="50000"/>
              </a:lnSpc>
              <a:buNone/>
            </a:pPr>
            <a:endParaRPr lang="en-AU" sz="1200" dirty="0"/>
          </a:p>
          <a:p>
            <a:pPr marL="0" indent="0">
              <a:buNone/>
            </a:pPr>
            <a:endParaRPr lang="en-AU" sz="1400" dirty="0"/>
          </a:p>
          <a:p>
            <a:pPr marL="0" indent="0">
              <a:buNone/>
            </a:pPr>
            <a:endParaRPr lang="en-AU" sz="1400" dirty="0"/>
          </a:p>
          <a:p>
            <a:pPr marL="0" indent="0">
              <a:buNone/>
            </a:pPr>
            <a:endParaRPr lang="en-AU" sz="2400" dirty="0"/>
          </a:p>
          <a:p>
            <a:pPr marL="0" indent="0">
              <a:buNone/>
            </a:pPr>
            <a:endParaRPr lang="en-AU" dirty="0"/>
          </a:p>
        </p:txBody>
      </p:sp>
      <p:pic>
        <p:nvPicPr>
          <p:cNvPr id="5" name="Picture 4"/>
          <p:cNvPicPr>
            <a:picLocks noChangeAspect="1"/>
          </p:cNvPicPr>
          <p:nvPr/>
        </p:nvPicPr>
        <p:blipFill>
          <a:blip r:embed="rId2"/>
          <a:stretch>
            <a:fillRect/>
          </a:stretch>
        </p:blipFill>
        <p:spPr>
          <a:xfrm>
            <a:off x="1203613" y="4207325"/>
            <a:ext cx="1955223" cy="1787075"/>
          </a:xfrm>
          <a:prstGeom prst="rect">
            <a:avLst/>
          </a:prstGeom>
        </p:spPr>
      </p:pic>
      <p:pic>
        <p:nvPicPr>
          <p:cNvPr id="6" name="Picture 5"/>
          <p:cNvPicPr>
            <a:picLocks noChangeAspect="1"/>
          </p:cNvPicPr>
          <p:nvPr/>
        </p:nvPicPr>
        <p:blipFill>
          <a:blip r:embed="rId3"/>
          <a:stretch>
            <a:fillRect/>
          </a:stretch>
        </p:blipFill>
        <p:spPr>
          <a:xfrm>
            <a:off x="3620655" y="4090674"/>
            <a:ext cx="2382981" cy="2020375"/>
          </a:xfrm>
          <a:prstGeom prst="rect">
            <a:avLst/>
          </a:prstGeom>
        </p:spPr>
      </p:pic>
      <p:pic>
        <p:nvPicPr>
          <p:cNvPr id="7" name="Picture 6"/>
          <p:cNvPicPr>
            <a:picLocks noChangeAspect="1"/>
          </p:cNvPicPr>
          <p:nvPr/>
        </p:nvPicPr>
        <p:blipFill>
          <a:blip r:embed="rId4"/>
          <a:stretch>
            <a:fillRect/>
          </a:stretch>
        </p:blipFill>
        <p:spPr>
          <a:xfrm>
            <a:off x="6003636" y="4207325"/>
            <a:ext cx="2272146" cy="2008748"/>
          </a:xfrm>
          <a:prstGeom prst="rect">
            <a:avLst/>
          </a:prstGeom>
        </p:spPr>
      </p:pic>
      <p:pic>
        <p:nvPicPr>
          <p:cNvPr id="8" name="Picture 7"/>
          <p:cNvPicPr>
            <a:picLocks noChangeAspect="1"/>
          </p:cNvPicPr>
          <p:nvPr/>
        </p:nvPicPr>
        <p:blipFill>
          <a:blip r:embed="rId5"/>
          <a:stretch>
            <a:fillRect/>
          </a:stretch>
        </p:blipFill>
        <p:spPr>
          <a:xfrm>
            <a:off x="8517274" y="4008582"/>
            <a:ext cx="2857500" cy="2102467"/>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33527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75734" y="554071"/>
            <a:ext cx="11040533" cy="563530"/>
          </a:xfrm>
        </p:spPr>
        <p:txBody>
          <a:bodyPr/>
          <a:lstStyle/>
          <a:p>
            <a:r>
              <a:rPr lang="en-AU" sz="2800" dirty="0"/>
              <a:t>Common humanity training content cont’d</a:t>
            </a:r>
          </a:p>
        </p:txBody>
      </p:sp>
      <p:sp>
        <p:nvSpPr>
          <p:cNvPr id="14" name="Content Placeholder 13"/>
          <p:cNvSpPr>
            <a:spLocks noGrp="1"/>
          </p:cNvSpPr>
          <p:nvPr>
            <p:ph idx="1"/>
          </p:nvPr>
        </p:nvSpPr>
        <p:spPr>
          <a:xfrm>
            <a:off x="575734" y="979054"/>
            <a:ext cx="11040533" cy="5660788"/>
          </a:xfrm>
        </p:spPr>
        <p:txBody>
          <a:bodyPr/>
          <a:lstStyle/>
          <a:p>
            <a:endParaRPr lang="en-AU" sz="2200" dirty="0"/>
          </a:p>
          <a:p>
            <a:pPr marL="0" indent="0">
              <a:buNone/>
            </a:pPr>
            <a:r>
              <a:rPr lang="en-AU" sz="2400" b="1" dirty="0"/>
              <a:t>United Nations Universal Declaration of Human Rights (1948)</a:t>
            </a:r>
          </a:p>
          <a:p>
            <a:pPr marL="0" indent="0">
              <a:buNone/>
            </a:pPr>
            <a:r>
              <a:rPr lang="en-AU" sz="2400" dirty="0"/>
              <a:t>“All humans are born free and equal in dignity and rights”</a:t>
            </a:r>
          </a:p>
          <a:p>
            <a:pPr marL="0" indent="0">
              <a:buNone/>
            </a:pPr>
            <a:endParaRPr lang="en-AU" sz="2400" dirty="0"/>
          </a:p>
          <a:p>
            <a:pPr marL="0" indent="0">
              <a:buNone/>
            </a:pPr>
            <a:endParaRPr lang="en-AU" sz="2400" dirty="0"/>
          </a:p>
          <a:p>
            <a:pPr marL="0" indent="0">
              <a:buNone/>
            </a:pPr>
            <a:r>
              <a:rPr lang="en-AU" sz="2400" dirty="0"/>
              <a:t>				</a:t>
            </a:r>
            <a:r>
              <a:rPr lang="en-AU" sz="2400" b="1" dirty="0"/>
              <a:t>Archbishop Desmond Tutu</a:t>
            </a:r>
          </a:p>
          <a:p>
            <a:pPr marL="0" indent="0">
              <a:buNone/>
            </a:pPr>
            <a:r>
              <a:rPr lang="en-AU" sz="2400" dirty="0"/>
              <a:t>				</a:t>
            </a:r>
            <a:r>
              <a:rPr lang="en-US" sz="2400" dirty="0"/>
              <a:t>The profound truth is you cannot be human on your own. You are 					human through relationship.</a:t>
            </a:r>
          </a:p>
          <a:p>
            <a:pPr marL="0" indent="0">
              <a:buNone/>
            </a:pPr>
            <a:r>
              <a:rPr lang="en-US" dirty="0"/>
              <a:t>				</a:t>
            </a:r>
            <a:r>
              <a:rPr lang="en-US" sz="2400" dirty="0"/>
              <a:t>We speak by imitating other human beings. We walk as human 					beings by imitating other human beings.</a:t>
            </a:r>
            <a:endParaRPr lang="en-AU" sz="2400" dirty="0"/>
          </a:p>
          <a:p>
            <a:pPr marL="0" indent="0">
              <a:buNone/>
            </a:pPr>
            <a:r>
              <a:rPr lang="en-AU" sz="2400" dirty="0"/>
              <a:t>				</a:t>
            </a:r>
            <a:r>
              <a:rPr lang="en-AU" sz="1200" dirty="0"/>
              <a:t>(Source: Templeton Prize “</a:t>
            </a:r>
            <a:r>
              <a:rPr lang="en-US" dirty="0"/>
              <a:t>Who we are: Human uniqueness and the African spirit of Ubuntu. Desmond Tutu, Templeton 					Prize 2013” </a:t>
            </a:r>
            <a:r>
              <a:rPr lang="en-AU" dirty="0"/>
              <a:t>Original video: </a:t>
            </a:r>
            <a:r>
              <a:rPr lang="en-AU" dirty="0">
                <a:hlinkClick r:id="rId2"/>
              </a:rPr>
              <a:t>https://youtu.be/0wZtfqZ271w</a:t>
            </a:r>
            <a:endParaRPr lang="en-AU" sz="2400" dirty="0"/>
          </a:p>
          <a:p>
            <a:pPr marL="0" indent="0">
              <a:buNone/>
            </a:pPr>
            <a:endParaRPr lang="en-AU" sz="2400" dirty="0"/>
          </a:p>
          <a:p>
            <a:pPr marL="0" indent="0">
              <a:buNone/>
            </a:pPr>
            <a:endParaRPr lang="en-AU" sz="2200" dirty="0"/>
          </a:p>
          <a:p>
            <a:pPr marL="0" indent="0">
              <a:lnSpc>
                <a:spcPct val="50000"/>
              </a:lnSpc>
              <a:buNone/>
            </a:pPr>
            <a:endParaRPr lang="en-AU" sz="1200" dirty="0"/>
          </a:p>
          <a:p>
            <a:pPr marL="0" indent="0">
              <a:lnSpc>
                <a:spcPct val="50000"/>
              </a:lnSpc>
              <a:buNone/>
            </a:pPr>
            <a:endParaRPr lang="en-AU" sz="1200" dirty="0"/>
          </a:p>
          <a:p>
            <a:pPr marL="0" indent="0">
              <a:buNone/>
            </a:pPr>
            <a:endParaRPr lang="en-AU" sz="1400" dirty="0"/>
          </a:p>
          <a:p>
            <a:pPr marL="0" indent="0">
              <a:buNone/>
            </a:pPr>
            <a:endParaRPr lang="en-AU" sz="1400" dirty="0"/>
          </a:p>
          <a:p>
            <a:pPr marL="0" indent="0">
              <a:buNone/>
            </a:pPr>
            <a:endParaRPr lang="en-AU" sz="2400" dirty="0"/>
          </a:p>
          <a:p>
            <a:pPr marL="0" indent="0">
              <a:buNone/>
            </a:pPr>
            <a:endParaRPr lang="en-AU" dirty="0"/>
          </a:p>
        </p:txBody>
      </p:sp>
      <p:pic>
        <p:nvPicPr>
          <p:cNvPr id="2" name="Picture 1"/>
          <p:cNvPicPr>
            <a:picLocks noChangeAspect="1"/>
          </p:cNvPicPr>
          <p:nvPr/>
        </p:nvPicPr>
        <p:blipFill>
          <a:blip r:embed="rId3"/>
          <a:stretch>
            <a:fillRect/>
          </a:stretch>
        </p:blipFill>
        <p:spPr>
          <a:xfrm>
            <a:off x="8340436" y="1210252"/>
            <a:ext cx="3121891" cy="1352550"/>
          </a:xfrm>
          <a:prstGeom prst="rect">
            <a:avLst/>
          </a:prstGeom>
        </p:spPr>
      </p:pic>
      <p:pic>
        <p:nvPicPr>
          <p:cNvPr id="3" name="Picture 2"/>
          <p:cNvPicPr>
            <a:picLocks noChangeAspect="1"/>
          </p:cNvPicPr>
          <p:nvPr/>
        </p:nvPicPr>
        <p:blipFill>
          <a:blip r:embed="rId4"/>
          <a:stretch>
            <a:fillRect/>
          </a:stretch>
        </p:blipFill>
        <p:spPr>
          <a:xfrm>
            <a:off x="738909" y="2974110"/>
            <a:ext cx="2078182" cy="236450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46377864"/>
      </p:ext>
    </p:extLst>
  </p:cSld>
  <p:clrMapOvr>
    <a:masterClrMapping/>
  </p:clrMapOvr>
</p:sld>
</file>

<file path=ppt/theme/theme1.xml><?xml version="1.0" encoding="utf-8"?>
<a:theme xmlns:a="http://schemas.openxmlformats.org/drawingml/2006/main" name="Epworth Section Divider Slides">
  <a:themeElements>
    <a:clrScheme name="Epworth Colours">
      <a:dk1>
        <a:srgbClr val="455560"/>
      </a:dk1>
      <a:lt1>
        <a:sysClr val="window" lastClr="FFFFFF"/>
      </a:lt1>
      <a:dk2>
        <a:srgbClr val="455560"/>
      </a:dk2>
      <a:lt2>
        <a:srgbClr val="54BCEB"/>
      </a:lt2>
      <a:accent1>
        <a:srgbClr val="54BCEB"/>
      </a:accent1>
      <a:accent2>
        <a:srgbClr val="0069AA"/>
      </a:accent2>
      <a:accent3>
        <a:srgbClr val="455560"/>
      </a:accent3>
      <a:accent4>
        <a:srgbClr val="D80B8C"/>
      </a:accent4>
      <a:accent5>
        <a:srgbClr val="F4793B"/>
      </a:accent5>
      <a:accent6>
        <a:srgbClr val="ED1556"/>
      </a:accent6>
      <a:hlink>
        <a:srgbClr val="0069AA"/>
      </a:hlink>
      <a:folHlink>
        <a:srgbClr val="455560"/>
      </a:folHlink>
    </a:clrScheme>
    <a:fontScheme name="Epworth_Fonts">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_Epworth.pptx" id="{DBC9C75C-8D65-41F0-8E1A-03F510ECC13E}" vid="{95DE1B55-8875-428B-8733-747716AFCB9C}"/>
    </a:ext>
  </a:extLst>
</a:theme>
</file>

<file path=ppt/theme/theme2.xml><?xml version="1.0" encoding="utf-8"?>
<a:theme xmlns:a="http://schemas.openxmlformats.org/drawingml/2006/main" name="Epworth Title and Content ">
  <a:themeElements>
    <a:clrScheme name="Epworth Colours">
      <a:dk1>
        <a:srgbClr val="455560"/>
      </a:dk1>
      <a:lt1>
        <a:sysClr val="window" lastClr="FFFFFF"/>
      </a:lt1>
      <a:dk2>
        <a:srgbClr val="455560"/>
      </a:dk2>
      <a:lt2>
        <a:srgbClr val="54BCEB"/>
      </a:lt2>
      <a:accent1>
        <a:srgbClr val="54BCEB"/>
      </a:accent1>
      <a:accent2>
        <a:srgbClr val="0069AA"/>
      </a:accent2>
      <a:accent3>
        <a:srgbClr val="455560"/>
      </a:accent3>
      <a:accent4>
        <a:srgbClr val="D80B8C"/>
      </a:accent4>
      <a:accent5>
        <a:srgbClr val="F4793B"/>
      </a:accent5>
      <a:accent6>
        <a:srgbClr val="ED1556"/>
      </a:accent6>
      <a:hlink>
        <a:srgbClr val="0069AA"/>
      </a:hlink>
      <a:folHlink>
        <a:srgbClr val="455560"/>
      </a:folHlink>
    </a:clrScheme>
    <a:fontScheme name="Epworth Fonts">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noAutofit/>
      </a:bodyPr>
      <a:lstStyle>
        <a:defPPr marL="173038" indent="-173038">
          <a:buFont typeface="Arial" panose="020B0604020202020204" pitchFamily="34" charset="0"/>
          <a:buChar char="•"/>
          <a:defRPr dirty="0" err="1" smtClean="0"/>
        </a:defPPr>
      </a:lstStyle>
    </a:txDef>
  </a:objectDefaults>
  <a:extraClrSchemeLst/>
  <a:extLst>
    <a:ext uri="{05A4C25C-085E-4340-85A3-A5531E510DB2}">
      <thm15:themeFamily xmlns:thm15="http://schemas.microsoft.com/office/thememl/2012/main" name="Master_Epworth.pptx" id="{DBC9C75C-8D65-41F0-8E1A-03F510ECC13E}" vid="{99BF537A-EE84-4416-B225-2A9863882FE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Master_Epworth</Template>
  <TotalTime>4787</TotalTime>
  <Words>3535</Words>
  <Application>Microsoft Office PowerPoint</Application>
  <PresentationFormat>Widescreen</PresentationFormat>
  <Paragraphs>437</Paragraphs>
  <Slides>36</Slides>
  <Notes>0</Notes>
  <HiddenSlides>0</HiddenSlides>
  <MMClips>3</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36</vt:i4>
      </vt:variant>
    </vt:vector>
  </HeadingPairs>
  <TitlesOfParts>
    <vt:vector size="40" baseType="lpstr">
      <vt:lpstr>Arial</vt:lpstr>
      <vt:lpstr>Calibri</vt:lpstr>
      <vt:lpstr>Epworth Section Divider Slides</vt:lpstr>
      <vt:lpstr>Epworth Title and Content </vt:lpstr>
      <vt:lpstr>COMMON HUMANITY TRAINING Free Webinar 17 March 2021 (12-1pm AEDT)  Debbie Ling PhD, Monash University Member of the Australian Compassion Council, Charter for Compassion Australia</vt:lpstr>
      <vt:lpstr>Research into compassion is driving the interest in common humanity</vt:lpstr>
      <vt:lpstr>Compassion = concerned response to another’s suffering combined with a desire to alleviate that suffering</vt:lpstr>
      <vt:lpstr>Compassion research in the last 2 decades </vt:lpstr>
      <vt:lpstr>Compassion research in the last 2 decades cont’d</vt:lpstr>
      <vt:lpstr>Common humanity is the perspective that enables compassion for all others</vt:lpstr>
      <vt:lpstr>COVID has heightened common humanity</vt:lpstr>
      <vt:lpstr>Common humanity training content</vt:lpstr>
      <vt:lpstr>Common humanity training content cont’d</vt:lpstr>
      <vt:lpstr>Common humanity training content cont’d</vt:lpstr>
      <vt:lpstr>Common humanity training content cont’d</vt:lpstr>
      <vt:lpstr>Reflection</vt:lpstr>
      <vt:lpstr>Eurythmics – British pop duo 1980’s</vt:lpstr>
      <vt:lpstr>Recognising the source of others’ difficult behaviours</vt:lpstr>
      <vt:lpstr>Common humanity slogans – have it as a screensaver or somewhere visible</vt:lpstr>
      <vt:lpstr>Compassion and connection to others can be easily disrupted</vt:lpstr>
      <vt:lpstr>Compassion and empathy are not the same</vt:lpstr>
      <vt:lpstr>Empathic Distress Fatigue</vt:lpstr>
      <vt:lpstr>Understanding the Self ‒ Other Distinction </vt:lpstr>
      <vt:lpstr>Fact – we need to flick between self and other focus many times per day</vt:lpstr>
      <vt:lpstr>Compassion results in benefits to the giver and the receiver  Need to practice a compassionate response to suffering, not always easy as you can get empathic distress (self-focused distress) or you may have habitually practiced avoidance.  Try and notice the reward you get when you have compassion (“helper’s high”) to reinforce the benefit to yourself, not just the other.  Compassion builds our capacity to manage and respond to other people’s suffering – essential in certain professions e.g. healthcare, teaching etc. Compassion is good for the giver, not just the person who is suffering.    </vt:lpstr>
      <vt:lpstr>Compassion is a “wish” for the other’s suffering to be relieved, it precedes action</vt:lpstr>
      <vt:lpstr> The  Compassion Process</vt:lpstr>
      <vt:lpstr>Common humanity scenarios  </vt:lpstr>
      <vt:lpstr>TV2 Danmark (2017) TV 2/All that we share https://www.youtube.com/watch?v=jD8tjhVO1Tc</vt:lpstr>
      <vt:lpstr>TV2 Danmark (2019) TV2/All that we share – connected https://www.youtube.com/watch?v=UQ15cqP-K80</vt:lpstr>
      <vt:lpstr>Charter for Compassion Australia (2016) Australian lifesaver Simon Lewis helps refugees. https://www.youtube.com/watch?v=bKDbJmBdF-0 (trigger warning shows people in distress)</vt:lpstr>
      <vt:lpstr>Qualitative comments from healthcare workers on the Lifeguard video and Danish TV advertisement</vt:lpstr>
      <vt:lpstr>US inmates who saved guard’s life to have sentences cut (2017, June 21) BBC News https://www.bbc.com/news/world-us-canada-40350048</vt:lpstr>
      <vt:lpstr>Man is Rescued by Stranger on Subway Tracks (2007, Jan 3) New York Times https://www.nytimes.com/2007/01/03/nyregion/03life.html</vt:lpstr>
      <vt:lpstr>Tips  for healthcare leaders from the Schwartz Center for Compassionate Healthcare 2020 Conference </vt:lpstr>
      <vt:lpstr>Tips  for healthcare leaders from the Schwartz Center for Compassionate Healthcare 2020 Conference cont’d </vt:lpstr>
      <vt:lpstr> Compassion Quotes</vt:lpstr>
      <vt:lpstr>References</vt:lpstr>
      <vt:lpstr>References cont’d</vt:lpstr>
      <vt:lpstr>Questions and Answers?</vt:lpstr>
    </vt:vector>
  </TitlesOfParts>
  <Company>Epworth Healthcare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HERE Presented by First Last,</dc:title>
  <dc:creator>Diana Bogdanovski</dc:creator>
  <cp:lastModifiedBy>Lynne Reeder</cp:lastModifiedBy>
  <cp:revision>849</cp:revision>
  <dcterms:created xsi:type="dcterms:W3CDTF">2018-09-04T01:40:21Z</dcterms:created>
  <dcterms:modified xsi:type="dcterms:W3CDTF">2021-03-26T00:50:59Z</dcterms:modified>
</cp:coreProperties>
</file>